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8" r:id="rId5"/>
    <p:sldId id="2147472234" r:id="rId6"/>
    <p:sldId id="2147472222" r:id="rId7"/>
    <p:sldId id="2147481560" r:id="rId8"/>
    <p:sldId id="2147481555" r:id="rId9"/>
    <p:sldId id="2147481544" r:id="rId10"/>
    <p:sldId id="2147481556" r:id="rId11"/>
    <p:sldId id="2147481554" r:id="rId12"/>
    <p:sldId id="2147481557" r:id="rId13"/>
    <p:sldId id="2147481546" r:id="rId14"/>
    <p:sldId id="2147481547" r:id="rId15"/>
    <p:sldId id="2147481548" r:id="rId16"/>
    <p:sldId id="2147481553" r:id="rId17"/>
    <p:sldId id="2147481559" r:id="rId18"/>
    <p:sldId id="2147481558" r:id="rId19"/>
    <p:sldId id="2147481550" r:id="rId20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E4D8F2-7E0F-47C9-9546-1C577B903E4E}">
          <p14:sldIdLst>
            <p14:sldId id="258"/>
            <p14:sldId id="2147472234"/>
            <p14:sldId id="2147472222"/>
            <p14:sldId id="2147481560"/>
            <p14:sldId id="2147481555"/>
            <p14:sldId id="2147481544"/>
            <p14:sldId id="2147481556"/>
            <p14:sldId id="2147481554"/>
            <p14:sldId id="2147481557"/>
            <p14:sldId id="2147481546"/>
            <p14:sldId id="2147481547"/>
            <p14:sldId id="2147481548"/>
            <p14:sldId id="2147481553"/>
            <p14:sldId id="2147481559"/>
            <p14:sldId id="2147481558"/>
            <p14:sldId id="21474815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37EC1"/>
    <a:srgbClr val="09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5ED2-95C6-C147-963D-B96C43C25BDA}" type="datetimeFigureOut">
              <a:t>15/01/1446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F49E5-90F7-7640-B05E-F0909049F516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1717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 /><Relationship Id="rId2" Type="http://schemas.openxmlformats.org/officeDocument/2006/relationships/image" Target="../media/image2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 /><Relationship Id="rId2" Type="http://schemas.openxmlformats.org/officeDocument/2006/relationships/image" Target="../media/image25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 /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 /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 /><Relationship Id="rId2" Type="http://schemas.openxmlformats.org/officeDocument/2006/relationships/image" Target="../media/image13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6.svg" /><Relationship Id="rId4" Type="http://schemas.openxmlformats.org/officeDocument/2006/relationships/image" Target="../media/image15.png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 /><Relationship Id="rId2" Type="http://schemas.openxmlformats.org/officeDocument/2006/relationships/image" Target="../media/image17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20.svg" /><Relationship Id="rId4" Type="http://schemas.openxmlformats.org/officeDocument/2006/relationships/image" Target="../media/image19.png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 /><Relationship Id="rId2" Type="http://schemas.openxmlformats.org/officeDocument/2006/relationships/image" Target="../media/image2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 /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6.svg" /><Relationship Id="rId4" Type="http://schemas.openxmlformats.org/officeDocument/2006/relationships/image" Target="../media/image15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5B61801-5E43-5D4B-84C9-8CAF471C3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0D939-0DB4-524D-86B2-CE97106C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9F4D2-4855-FD4B-82E6-A3C59B45B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4080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326F3A86-2FB2-1844-A91E-8783544C5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AAE17-D4A3-9C47-B9AC-72D4E49DC3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03539" y="918784"/>
            <a:ext cx="2190176" cy="9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365125"/>
            <a:ext cx="4648200" cy="1325563"/>
          </a:xfrm>
        </p:spPr>
        <p:txBody>
          <a:bodyPr/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D379-DD63-FD48-9C4B-53812521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DD56-40C3-C541-8AFB-66994D00021A}" type="datetime1">
              <a:t>15/01/1446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3573-EBF7-0C4E-B8B4-16AF0713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algn="ctr" defTabSz="914400" rtl="0" eaLnBrk="1" latinLnBrk="0" hangingPunct="1"/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56676-4A31-7241-8C2E-8CBD298F6034}"/>
              </a:ext>
            </a:extLst>
          </p:cNvPr>
          <p:cNvSpPr txBox="1"/>
          <p:nvPr userDrawn="1"/>
        </p:nvSpPr>
        <p:spPr>
          <a:xfrm>
            <a:off x="6629400" y="6515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841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11401-3C17-B14A-893D-35852073D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7" r="337"/>
          <a:stretch/>
        </p:blipFill>
        <p:spPr>
          <a:xfrm>
            <a:off x="1" y="0"/>
            <a:ext cx="4419599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888" y="6469127"/>
            <a:ext cx="399288" cy="365124"/>
          </a:xfrm>
        </p:spPr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B1CD1C-E686-4048-9761-B397052C7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365125"/>
            <a:ext cx="4648200" cy="1325563"/>
          </a:xfrm>
        </p:spPr>
        <p:txBody>
          <a:bodyPr/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C22DDB-998C-8346-A093-7F262D0FD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7186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">
    <p:bg>
      <p:bgPr>
        <a:solidFill>
          <a:srgbClr val="095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365125"/>
            <a:ext cx="46482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4826E-5AB7-9D4B-8157-801C484B3E4F}"/>
              </a:ext>
            </a:extLst>
          </p:cNvPr>
          <p:cNvSpPr/>
          <p:nvPr userDrawn="1"/>
        </p:nvSpPr>
        <p:spPr>
          <a:xfrm>
            <a:off x="0" y="0"/>
            <a:ext cx="43484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6837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40C39-EAD6-814A-A2BE-7FF4AC5D4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8318" y="365125"/>
            <a:ext cx="7145482" cy="1325563"/>
          </a:xfrm>
        </p:spPr>
        <p:txBody>
          <a:bodyPr/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8318" y="1825625"/>
            <a:ext cx="7145482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8422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46B2-C5A4-8540-B159-3420E48DC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B7F86-E1CC-4A49-AF49-143E572B26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56080" y="1825625"/>
            <a:ext cx="4363720" cy="4351338"/>
          </a:xfrm>
        </p:spPr>
        <p:txBody>
          <a:bodyPr/>
          <a:lstStyle/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FD2F4-7090-0D44-8B4B-69E3396B4E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90080" y="1825625"/>
            <a:ext cx="4363720" cy="4351338"/>
          </a:xfrm>
        </p:spPr>
        <p:txBody>
          <a:bodyPr/>
          <a:lstStyle/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57D69-D353-2346-8876-8ED47E07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1600" y="6350000"/>
            <a:ext cx="544576" cy="408051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008E1BDA-5E07-414A-8101-29DABEB15B19}" type="slidenum">
              <a:rPr lang="en-SA"/>
              <a:pPr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995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Picture">
    <p:bg>
      <p:bgPr>
        <a:solidFill>
          <a:srgbClr val="437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F641B4-7F5A-784B-97CD-6D934AA9B2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4796"/>
            <a:ext cx="4419599" cy="68532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4200" y="1024127"/>
            <a:ext cx="4419600" cy="515283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9875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&amp; Picture">
    <p:bg>
      <p:bgPr>
        <a:solidFill>
          <a:srgbClr val="095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4200" y="1024127"/>
            <a:ext cx="4419600" cy="515283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D852C5A-0C0B-F545-9F82-859E1ED7DF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4796"/>
            <a:ext cx="4419599" cy="68532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18001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1ADF6-C091-FE4F-8F80-3F9B13E1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2724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BA14550C-7D41-E34C-923D-9E27489F9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E114C5-B7F9-584F-BB1E-63417B4E2D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03160" y="832825"/>
            <a:ext cx="2291306" cy="996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746E5-636B-6043-9E49-73C9B6805252}"/>
              </a:ext>
            </a:extLst>
          </p:cNvPr>
          <p:cNvSpPr txBox="1"/>
          <p:nvPr userDrawn="1"/>
        </p:nvSpPr>
        <p:spPr>
          <a:xfrm>
            <a:off x="1430466" y="5062607"/>
            <a:ext cx="3140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6000" b="0" i="0">
                <a:solidFill>
                  <a:schemeClr val="bg1"/>
                </a:solidFill>
                <a:latin typeface="Greta Arabic" pitchFamily="2" charset="-78"/>
                <a:cs typeface="+mn-cs"/>
              </a:rPr>
              <a:t>شكرًا لكم</a:t>
            </a:r>
            <a:endParaRPr lang="en-SA" sz="6000" b="0" i="0">
              <a:solidFill>
                <a:schemeClr val="bg1"/>
              </a:solidFill>
              <a:latin typeface="Greta Arabic" pitchFamily="2" charset="-7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6629E-0042-1F41-8AE4-05D3469C7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62A714-767F-174C-89E3-6ED68AD5D5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23082" y="892786"/>
            <a:ext cx="2291306" cy="9960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16CA4C-F0E5-8A45-9AC8-315C29E0DF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A67F71-6A4B-684D-BBC7-38C8FC977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0515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400">
                <a:solidFill>
                  <a:schemeClr val="accent3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2499BCE-5814-7144-90D6-D9CAE5BC49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4772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D480C99-2EDE-E04B-A6ED-3067D8DB4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85" r="393"/>
          <a:stretch/>
        </p:blipFill>
        <p:spPr>
          <a:xfrm>
            <a:off x="0" y="-36936"/>
            <a:ext cx="11770774" cy="69349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C72D3A-CE15-FE44-AD1A-BA6078F329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714FC8-CDBD-324E-8038-2D3D27F39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0515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400">
                <a:solidFill>
                  <a:schemeClr val="accent3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2F79963-6E1E-AF4F-90FE-CBA5C719A8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791F94B2-FD05-5140-BE1F-43F003DBFA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23082" y="892786"/>
            <a:ext cx="2291306" cy="9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3A953-4A7A-C745-9A58-D7A42DB18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53B07E-D2E9-3642-9ABC-47BEE80F2F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8712" y="624736"/>
            <a:ext cx="2373248" cy="10316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EB8F66-3006-F44D-93CC-AD73310DD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194F81-5055-E441-81A3-009CF281CF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0515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02FD9F7-A2F2-2746-962B-67030ABDC4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599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EB8F66-3006-F44D-93CC-AD73310DD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194F81-5055-E441-81A3-009CF281CF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0515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02FD9F7-A2F2-2746-962B-67030ABDC4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A809392-09FA-074C-8D33-8F3AC07DC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03539" y="581980"/>
            <a:ext cx="2190176" cy="9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726169F-2E38-AC4A-AC9E-D1A62FBF7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2483D-0463-A540-B143-3999BE5F35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6756" y="578597"/>
            <a:ext cx="785416" cy="110882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B795B91-03E0-3041-8B5E-528C8307A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4293110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rgbClr val="095463"/>
                </a:solidFill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1B9FA1F-AA97-FE4D-92D2-238B8A51F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20057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rgbClr val="095463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F59AF58-4B2F-AC4C-8F8B-63878B0629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93481" y="498764"/>
            <a:ext cx="1402565" cy="927698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6600" b="0" i="0">
                <a:solidFill>
                  <a:srgbClr val="095463"/>
                </a:solidFill>
                <a:latin typeface="+mn-lt"/>
                <a:cs typeface="+mn-cs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01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3249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parat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4144BE-15F6-6740-9AD3-FFAF661BB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67EC1F-409E-DE47-B603-330B484A6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4293110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597AC5-399F-614E-91B4-9CD524E5D5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20057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52CF5AC-A0B0-AF42-8101-1011EE6613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93481" y="498764"/>
            <a:ext cx="1402565" cy="927698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66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01</a:t>
            </a:r>
            <a:endParaRPr lang="en-SA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0B55A77A-20B7-084C-B40A-9337299EC8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6756" y="578597"/>
            <a:ext cx="785416" cy="11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5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parat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67EC1F-409E-DE47-B603-330B484A6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4293110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597AC5-399F-614E-91B4-9CD524E5D5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20057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52CF5AC-A0B0-AF42-8101-1011EE6613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93481" y="498764"/>
            <a:ext cx="1402565" cy="927698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66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01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2A9A9-201C-ED4F-B44D-9217707CAD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33925" cy="6858000"/>
          </a:xfrm>
        </p:spPr>
        <p:txBody>
          <a:bodyPr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en-SA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63F08C-E26A-9045-AE53-A5B6FCA1D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7991"/>
          <a:stretch/>
        </p:blipFill>
        <p:spPr>
          <a:xfrm>
            <a:off x="0" y="6032090"/>
            <a:ext cx="12192000" cy="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5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ADD7C9-922B-8E41-BA77-1805E967A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50" r="-498"/>
          <a:stretch/>
        </p:blipFill>
        <p:spPr>
          <a:xfrm>
            <a:off x="-1" y="-7343"/>
            <a:ext cx="10710441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0D939-0DB4-524D-86B2-CE97106C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4293110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rgbClr val="095463"/>
                </a:solidFill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F21E9B-9618-214C-8C23-39F20450B0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20057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rgbClr val="095463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1DEC8-2F15-2443-A898-3225AFA97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5833" y="578597"/>
            <a:ext cx="785416" cy="1108823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1BA376-1CDD-6D4D-B816-A578639314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93481" y="498764"/>
            <a:ext cx="1402565" cy="927698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6600" b="0" i="0">
                <a:solidFill>
                  <a:srgbClr val="095463"/>
                </a:solidFill>
                <a:latin typeface="+mn-lt"/>
                <a:cs typeface="+mn-cs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01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65083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1D514-8C37-4C47-A93D-7AAA8F4F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3D4FC-82D0-9748-B90B-6D67DAC2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A4DC-0B8D-0A47-A07F-DA4111EB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717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1">
              <a:defRPr sz="1200" b="0" i="0">
                <a:solidFill>
                  <a:schemeClr val="tx1">
                    <a:tint val="75000"/>
                  </a:schemeClr>
                </a:solidFill>
                <a:latin typeface="Greta Arabic" panose="02000000000000000000" pitchFamily="2" charset="-78"/>
                <a:cs typeface="Greta Arabic" panose="02000000000000000000" pitchFamily="2" charset="-78"/>
              </a:defRPr>
            </a:lvl1pPr>
          </a:lstStyle>
          <a:p>
            <a:fld id="{9B12D4D8-61EA-D542-8D48-FF21A740CA46}" type="datetime1">
              <a:t>15/01/1446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2D970-CC06-EF43-83A2-A89227736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6920" y="6356350"/>
            <a:ext cx="339692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rtl="1">
              <a:defRPr sz="1200" b="0" i="0">
                <a:solidFill>
                  <a:schemeClr val="tx1">
                    <a:tint val="75000"/>
                  </a:schemeClr>
                </a:solidFill>
                <a:latin typeface="Greta Arabic" panose="02000000000000000000" pitchFamily="2" charset="-78"/>
                <a:cs typeface="Greta Arabic" panose="02000000000000000000" pitchFamily="2" charset="-78"/>
              </a:defRPr>
            </a:lvl1pPr>
          </a:lstStyle>
          <a:p>
            <a:pPr marL="0" algn="ctr" defTabSz="914400" rtl="0" eaLnBrk="1" latinLnBrk="0" hangingPunct="1"/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8780-3FBC-DA42-8ACC-33E1661E2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888" y="6392927"/>
            <a:ext cx="399288" cy="365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1">
              <a:defRPr sz="1200" b="0" i="0">
                <a:solidFill>
                  <a:schemeClr val="tx1">
                    <a:tint val="75000"/>
                  </a:schemeClr>
                </a:solidFill>
                <a:latin typeface="Greta Arabic" panose="02000000000000000000" pitchFamily="2" charset="-78"/>
                <a:cs typeface="Greta Arabic" panose="02000000000000000000" pitchFamily="2" charset="-78"/>
              </a:defRPr>
            </a:lvl1pPr>
          </a:lstStyle>
          <a:p>
            <a:fld id="{008E1BDA-5E07-414A-8101-29DABEB15B19}" type="slidenum">
              <a:rPr lang="en-SA"/>
              <a:pPr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32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78" r:id="rId5"/>
    <p:sldLayoutId id="2147483662" r:id="rId6"/>
    <p:sldLayoutId id="2147483665" r:id="rId7"/>
    <p:sldLayoutId id="2147483677" r:id="rId8"/>
    <p:sldLayoutId id="2147483664" r:id="rId9"/>
    <p:sldLayoutId id="2147483650" r:id="rId10"/>
    <p:sldLayoutId id="2147483674" r:id="rId11"/>
    <p:sldLayoutId id="2147483670" r:id="rId12"/>
    <p:sldLayoutId id="2147483673" r:id="rId13"/>
    <p:sldLayoutId id="2147483652" r:id="rId14"/>
    <p:sldLayoutId id="2147483672" r:id="rId15"/>
    <p:sldLayoutId id="2147483676" r:id="rId16"/>
    <p:sldLayoutId id="2147483655" r:id="rId17"/>
    <p:sldLayoutId id="2147483675" r:id="rId18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reta Arabic" pitchFamily="2" charset="-78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18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35.svg" /><Relationship Id="rId4" Type="http://schemas.openxmlformats.org/officeDocument/2006/relationships/image" Target="../media/image3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 /><Relationship Id="rId2" Type="http://schemas.openxmlformats.org/officeDocument/2006/relationships/tags" Target="../tags/tag2.xml" /><Relationship Id="rId1" Type="http://schemas.openxmlformats.org/officeDocument/2006/relationships/tags" Target="../tags/tag1.xml" /><Relationship Id="rId4" Type="http://schemas.openxmlformats.org/officeDocument/2006/relationships/slideLayout" Target="../slideLayouts/slideLayout1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 /><Relationship Id="rId2" Type="http://schemas.openxmlformats.org/officeDocument/2006/relationships/tags" Target="../tags/tag5.xml" /><Relationship Id="rId1" Type="http://schemas.openxmlformats.org/officeDocument/2006/relationships/tags" Target="../tags/tag4.xml" /><Relationship Id="rId4" Type="http://schemas.openxmlformats.org/officeDocument/2006/relationships/slideLayout" Target="../slideLayouts/slideLayout1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AF9382-DEE7-FEAE-1DC9-D3638E43C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3" y="1322858"/>
            <a:ext cx="1174735" cy="1174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D198DF-F960-A58C-EDAD-4BC1A60FB640}"/>
              </a:ext>
            </a:extLst>
          </p:cNvPr>
          <p:cNvSpPr txBox="1"/>
          <p:nvPr/>
        </p:nvSpPr>
        <p:spPr>
          <a:xfrm>
            <a:off x="4658674" y="2819175"/>
            <a:ext cx="2874653" cy="30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385" dirty="0">
                <a:cs typeface="+mj-cs"/>
              </a:rPr>
              <a:t>اسم المنظمة: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75635-1205-48D2-FAA2-32E12BB231E3}"/>
              </a:ext>
            </a:extLst>
          </p:cNvPr>
          <p:cNvSpPr txBox="1"/>
          <p:nvPr/>
        </p:nvSpPr>
        <p:spPr>
          <a:xfrm>
            <a:off x="4543223" y="3308256"/>
            <a:ext cx="3105559" cy="30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5"/>
              <a:t>نموذج تطوير النموذج التشغيلي</a:t>
            </a:r>
          </a:p>
        </p:txBody>
      </p:sp>
    </p:spTree>
    <p:extLst>
      <p:ext uri="{BB962C8B-B14F-4D97-AF65-F5344CB8AC3E}">
        <p14:creationId xmlns:p14="http://schemas.microsoft.com/office/powerpoint/2010/main" val="12883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7201012-7D8D-2144-7E5A-CCAAAF060CD0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/>
              <a:t>الهيكل التنظيمي</a:t>
            </a:r>
            <a:endParaRPr lang="en-SA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8967C-60D0-B640-87E3-E8B10E97CE7B}"/>
              </a:ext>
            </a:extLst>
          </p:cNvPr>
          <p:cNvSpPr/>
          <p:nvPr/>
        </p:nvSpPr>
        <p:spPr>
          <a:xfrm>
            <a:off x="626724" y="923749"/>
            <a:ext cx="11360829" cy="411480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solidFill>
              <a:srgbClr val="4C7C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200">
                <a:solidFill>
                  <a:schemeClr val="bg1"/>
                </a:solidFill>
                <a:latin typeface="DSC" panose="00000500000000000000" pitchFamily="50" charset="-78"/>
                <a:cs typeface="+mj-cs"/>
              </a:rPr>
              <a:t>الهيكل التنظيمي الحالي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1E434-4DB2-C552-6A64-F9A1DD38E817}"/>
              </a:ext>
            </a:extLst>
          </p:cNvPr>
          <p:cNvSpPr/>
          <p:nvPr/>
        </p:nvSpPr>
        <p:spPr>
          <a:xfrm>
            <a:off x="626724" y="1400792"/>
            <a:ext cx="11360829" cy="449200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1050">
              <a:solidFill>
                <a:schemeClr val="tx1"/>
              </a:solidFill>
              <a:latin typeface="DSC" panose="00000500000000000000" pitchFamily="50" charset="-78"/>
              <a:cs typeface="DSC" panose="00000500000000000000" pitchFamily="50" charset="-78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D9CA6DA-8A7D-89EE-BBBF-4CFEBCFCE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7198" y="915750"/>
            <a:ext cx="416365" cy="4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CD4217D-516D-FAA4-9EED-2C3BB86F79B0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/>
              <a:t>الهيكل التنظيمي</a:t>
            </a:r>
            <a:endParaRPr lang="en-SA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25E1D-DBB8-7FBF-E558-681E076A5EB5}"/>
              </a:ext>
            </a:extLst>
          </p:cNvPr>
          <p:cNvSpPr/>
          <p:nvPr/>
        </p:nvSpPr>
        <p:spPr>
          <a:xfrm>
            <a:off x="626724" y="923749"/>
            <a:ext cx="5264829" cy="41148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solidFill>
              <a:srgbClr val="4C7C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200">
                <a:solidFill>
                  <a:schemeClr val="bg1"/>
                </a:solidFill>
                <a:latin typeface="DSC" panose="00000500000000000000" pitchFamily="50" charset="-78"/>
                <a:cs typeface="+mj-cs"/>
              </a:rPr>
              <a:t>مقترحات التحسين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F85D99-136C-FB34-B092-A1FD470DB0B3}"/>
              </a:ext>
            </a:extLst>
          </p:cNvPr>
          <p:cNvSpPr/>
          <p:nvPr/>
        </p:nvSpPr>
        <p:spPr>
          <a:xfrm>
            <a:off x="626724" y="1400792"/>
            <a:ext cx="5264829" cy="449200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1050">
              <a:solidFill>
                <a:schemeClr val="tx1"/>
              </a:solidFill>
              <a:latin typeface="DSC" panose="00000500000000000000" pitchFamily="50" charset="-78"/>
              <a:cs typeface="DSC" panose="00000500000000000000" pitchFamily="50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E698D-6B6C-CA85-29B0-1BBEB00AE20D}"/>
              </a:ext>
            </a:extLst>
          </p:cNvPr>
          <p:cNvSpPr/>
          <p:nvPr/>
        </p:nvSpPr>
        <p:spPr>
          <a:xfrm>
            <a:off x="6412059" y="923749"/>
            <a:ext cx="5264829" cy="41148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solidFill>
              <a:srgbClr val="4C7C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200">
                <a:solidFill>
                  <a:schemeClr val="bg1"/>
                </a:solidFill>
                <a:latin typeface="DSC" panose="00000500000000000000" pitchFamily="50" charset="-78"/>
                <a:cs typeface="+mj-cs"/>
              </a:rPr>
              <a:t>التحديات والفجوات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0C6DA-DE93-1E16-B488-3A7E3262070C}"/>
              </a:ext>
            </a:extLst>
          </p:cNvPr>
          <p:cNvSpPr/>
          <p:nvPr/>
        </p:nvSpPr>
        <p:spPr>
          <a:xfrm>
            <a:off x="6412059" y="1400792"/>
            <a:ext cx="5264829" cy="449200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1050">
              <a:solidFill>
                <a:schemeClr val="tx1"/>
              </a:solidFill>
              <a:latin typeface="DSC" panose="00000500000000000000" pitchFamily="50" charset="-78"/>
              <a:cs typeface="DSC" panose="00000500000000000000" pitchFamily="50" charset="-78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999043E-9B9B-9612-C96A-38ECDB75B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6781" y="923749"/>
            <a:ext cx="411480" cy="4114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CF40618-12E1-00D6-7B51-952902369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0302" y="942453"/>
            <a:ext cx="374073" cy="3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1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5D6E686-888D-D785-CD6A-68DDE01F13B9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/>
              <a:t>الهيكل التنظيمي</a:t>
            </a:r>
            <a:endParaRPr lang="en-SA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44092-A762-6707-C5D1-35E9A6F436DF}"/>
              </a:ext>
            </a:extLst>
          </p:cNvPr>
          <p:cNvSpPr/>
          <p:nvPr/>
        </p:nvSpPr>
        <p:spPr>
          <a:xfrm>
            <a:off x="626724" y="923749"/>
            <a:ext cx="11360829" cy="411480"/>
          </a:xfrm>
          <a:prstGeom prst="rect">
            <a:avLst/>
          </a:prstGeom>
          <a:solidFill>
            <a:schemeClr val="accent4">
              <a:alpha val="83000"/>
            </a:schemeClr>
          </a:solidFill>
          <a:ln>
            <a:solidFill>
              <a:srgbClr val="4C7C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200">
                <a:solidFill>
                  <a:schemeClr val="bg1"/>
                </a:solidFill>
                <a:latin typeface="DSC" panose="00000500000000000000" pitchFamily="50" charset="-78"/>
                <a:cs typeface="+mj-cs"/>
              </a:rPr>
              <a:t>الهيكل التنظيمي المقترح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7E39F-8E4D-8504-E43F-3BB518836864}"/>
              </a:ext>
            </a:extLst>
          </p:cNvPr>
          <p:cNvSpPr/>
          <p:nvPr/>
        </p:nvSpPr>
        <p:spPr>
          <a:xfrm>
            <a:off x="626724" y="1400792"/>
            <a:ext cx="11360829" cy="449200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1050">
              <a:solidFill>
                <a:schemeClr val="tx1"/>
              </a:solidFill>
              <a:latin typeface="DSC" panose="00000500000000000000" pitchFamily="50" charset="-78"/>
              <a:cs typeface="DSC" panose="00000500000000000000" pitchFamily="50" charset="-78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54D472-133B-CF38-9D3A-2F71CBD77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4236" y="905599"/>
            <a:ext cx="46101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0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BB9A78-4138-A2CB-932E-404EA9FD3B68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/>
              <a:t>اللجان</a:t>
            </a:r>
            <a:endParaRPr lang="en-SA" sz="200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932D5C1-85B8-CE42-A1B9-27B27D227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92704"/>
              </p:ext>
            </p:extLst>
          </p:nvPr>
        </p:nvGraphicFramePr>
        <p:xfrm>
          <a:off x="455316" y="658584"/>
          <a:ext cx="11109960" cy="5831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2300">
                  <a:extLst>
                    <a:ext uri="{9D8B030D-6E8A-4147-A177-3AD203B41FA5}">
                      <a16:colId xmlns:a16="http://schemas.microsoft.com/office/drawing/2014/main" val="746359523"/>
                    </a:ext>
                  </a:extLst>
                </a:gridCol>
                <a:gridCol w="1503568">
                  <a:extLst>
                    <a:ext uri="{9D8B030D-6E8A-4147-A177-3AD203B41FA5}">
                      <a16:colId xmlns:a16="http://schemas.microsoft.com/office/drawing/2014/main" val="2853901699"/>
                    </a:ext>
                  </a:extLst>
                </a:gridCol>
                <a:gridCol w="2286023">
                  <a:extLst>
                    <a:ext uri="{9D8B030D-6E8A-4147-A177-3AD203B41FA5}">
                      <a16:colId xmlns:a16="http://schemas.microsoft.com/office/drawing/2014/main" val="550069487"/>
                    </a:ext>
                  </a:extLst>
                </a:gridCol>
                <a:gridCol w="2286023">
                  <a:extLst>
                    <a:ext uri="{9D8B030D-6E8A-4147-A177-3AD203B41FA5}">
                      <a16:colId xmlns:a16="http://schemas.microsoft.com/office/drawing/2014/main" val="987557479"/>
                    </a:ext>
                  </a:extLst>
                </a:gridCol>
                <a:gridCol w="2286023">
                  <a:extLst>
                    <a:ext uri="{9D8B030D-6E8A-4147-A177-3AD203B41FA5}">
                      <a16:colId xmlns:a16="http://schemas.microsoft.com/office/drawing/2014/main" val="864879923"/>
                    </a:ext>
                  </a:extLst>
                </a:gridCol>
                <a:gridCol w="2286023">
                  <a:extLst>
                    <a:ext uri="{9D8B030D-6E8A-4147-A177-3AD203B41FA5}">
                      <a16:colId xmlns:a16="http://schemas.microsoft.com/office/drawing/2014/main" val="2688180162"/>
                    </a:ext>
                  </a:extLst>
                </a:gridCol>
              </a:tblGrid>
              <a:tr h="204692">
                <a:tc rowSpan="2" gridSpan="2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ar-SA" sz="1200" b="1">
                          <a:solidFill>
                            <a:schemeClr val="bg1"/>
                          </a:solidFill>
                          <a:latin typeface="+mj-lt"/>
                        </a:rPr>
                        <a:t>اللجان</a:t>
                      </a:r>
                      <a:endParaRPr lang="en-US" sz="12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464755"/>
                  </a:ext>
                </a:extLst>
              </a:tr>
              <a:tr h="209069">
                <a:tc gridSpan="2"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F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200" b="1">
                          <a:solidFill>
                            <a:schemeClr val="bg1"/>
                          </a:solidFill>
                          <a:latin typeface="+mj-lt"/>
                        </a:rPr>
                        <a:t>اسم اللجنة</a:t>
                      </a:r>
                      <a:endParaRPr lang="en-US" sz="12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اسم اللجنة</a:t>
                      </a:r>
                      <a:endParaRPr lang="en-US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o Sans Arabic Bold"/>
                          <a:ea typeface="+mn-ea"/>
                          <a:cs typeface="Neo Sans Arabic"/>
                        </a:rPr>
                        <a:t>اسم اللجنة</a:t>
                      </a:r>
                      <a:endParaRPr kumimoji="0" 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Neo Sans Arabic Bold"/>
                        <a:ea typeface="+mn-ea"/>
                        <a:cs typeface="Neo Sans Arab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Neo Sans Arabic Bold"/>
                          <a:ea typeface="+mn-ea"/>
                          <a:cs typeface="Neo Sans Arabic"/>
                        </a:rPr>
                        <a:t>اسم اللجنة</a:t>
                      </a:r>
                      <a:endParaRPr kumimoji="0" 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Neo Sans Arabic Bold"/>
                        <a:ea typeface="+mn-ea"/>
                        <a:cs typeface="Neo Sans Arab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38056"/>
                  </a:ext>
                </a:extLst>
              </a:tr>
              <a:tr h="893453"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200" b="1">
                          <a:solidFill>
                            <a:schemeClr val="tx1"/>
                          </a:solidFill>
                          <a:latin typeface="+mj-lt"/>
                        </a:rPr>
                        <a:t>الغرض من اللجنة</a:t>
                      </a:r>
                      <a:endParaRPr lang="en-US" sz="12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217453"/>
                  </a:ext>
                </a:extLst>
              </a:tr>
              <a:tr h="2203833"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200" b="1">
                          <a:solidFill>
                            <a:schemeClr val="tx1"/>
                          </a:solidFill>
                          <a:latin typeface="+mj-lt"/>
                        </a:rPr>
                        <a:t>المهام والمسؤوليات</a:t>
                      </a:r>
                      <a:endParaRPr lang="en-US" sz="12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031030"/>
                  </a:ext>
                </a:extLst>
              </a:tr>
              <a:tr h="564413"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200" b="1">
                          <a:solidFill>
                            <a:schemeClr val="tx1"/>
                          </a:solidFill>
                          <a:latin typeface="+mj-lt"/>
                        </a:rPr>
                        <a:t>الارتباط الإداري</a:t>
                      </a:r>
                      <a:endParaRPr lang="en-US" sz="12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039204"/>
                  </a:ext>
                </a:extLst>
              </a:tr>
              <a:tr h="1132917"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200" b="1">
                          <a:solidFill>
                            <a:schemeClr val="tx1"/>
                          </a:solidFill>
                          <a:latin typeface="+mj-lt"/>
                        </a:rPr>
                        <a:t>أعضاء اللجنة</a:t>
                      </a:r>
                      <a:endParaRPr lang="en-US" sz="12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49678"/>
                  </a:ext>
                </a:extLst>
              </a:tr>
              <a:tr h="487868"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200" b="1">
                          <a:solidFill>
                            <a:schemeClr val="tx1"/>
                          </a:solidFill>
                          <a:latin typeface="+mj-lt"/>
                        </a:rPr>
                        <a:t>وتيرة الاجتماعات</a:t>
                      </a:r>
                      <a:endParaRPr lang="en-US" sz="12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475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37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BB9A78-4138-A2CB-932E-404EA9FD3B68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/>
              <a:t>الصلاحيات والمسؤوليات</a:t>
            </a:r>
            <a:endParaRPr lang="en-SA" sz="2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1D14EF-5D42-2C93-F651-9B500DEEBDE8}"/>
              </a:ext>
            </a:extLst>
          </p:cNvPr>
          <p:cNvGraphicFramePr>
            <a:graphicFrameLocks noGrp="1"/>
          </p:cNvGraphicFramePr>
          <p:nvPr/>
        </p:nvGraphicFramePr>
        <p:xfrm>
          <a:off x="438807" y="696684"/>
          <a:ext cx="11238081" cy="58611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6017">
                  <a:extLst>
                    <a:ext uri="{9D8B030D-6E8A-4147-A177-3AD203B41FA5}">
                      <a16:colId xmlns:a16="http://schemas.microsoft.com/office/drawing/2014/main" val="746359523"/>
                    </a:ext>
                  </a:extLst>
                </a:gridCol>
                <a:gridCol w="1401441">
                  <a:extLst>
                    <a:ext uri="{9D8B030D-6E8A-4147-A177-3AD203B41FA5}">
                      <a16:colId xmlns:a16="http://schemas.microsoft.com/office/drawing/2014/main" val="2853901699"/>
                    </a:ext>
                  </a:extLst>
                </a:gridCol>
                <a:gridCol w="3121835">
                  <a:extLst>
                    <a:ext uri="{9D8B030D-6E8A-4147-A177-3AD203B41FA5}">
                      <a16:colId xmlns:a16="http://schemas.microsoft.com/office/drawing/2014/main" val="550069487"/>
                    </a:ext>
                  </a:extLst>
                </a:gridCol>
                <a:gridCol w="1579697">
                  <a:extLst>
                    <a:ext uri="{9D8B030D-6E8A-4147-A177-3AD203B41FA5}">
                      <a16:colId xmlns:a16="http://schemas.microsoft.com/office/drawing/2014/main" val="987557479"/>
                    </a:ext>
                  </a:extLst>
                </a:gridCol>
                <a:gridCol w="1579697">
                  <a:extLst>
                    <a:ext uri="{9D8B030D-6E8A-4147-A177-3AD203B41FA5}">
                      <a16:colId xmlns:a16="http://schemas.microsoft.com/office/drawing/2014/main" val="864879923"/>
                    </a:ext>
                  </a:extLst>
                </a:gridCol>
                <a:gridCol w="1579697">
                  <a:extLst>
                    <a:ext uri="{9D8B030D-6E8A-4147-A177-3AD203B41FA5}">
                      <a16:colId xmlns:a16="http://schemas.microsoft.com/office/drawing/2014/main" val="2688180162"/>
                    </a:ext>
                  </a:extLst>
                </a:gridCol>
                <a:gridCol w="1579697">
                  <a:extLst>
                    <a:ext uri="{9D8B030D-6E8A-4147-A177-3AD203B41FA5}">
                      <a16:colId xmlns:a16="http://schemas.microsoft.com/office/drawing/2014/main" val="2684913185"/>
                    </a:ext>
                  </a:extLst>
                </a:gridCol>
              </a:tblGrid>
              <a:tr h="319316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000" b="1">
                          <a:solidFill>
                            <a:schemeClr val="bg1"/>
                          </a:solidFill>
                          <a:latin typeface="+mj-lt"/>
                        </a:rPr>
                        <a:t>الإدارة</a:t>
                      </a:r>
                      <a:endParaRPr lang="en-US" sz="1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b="1">
                          <a:solidFill>
                            <a:schemeClr val="bg1"/>
                          </a:solidFill>
                          <a:latin typeface="+mj-lt"/>
                        </a:rPr>
                        <a:t>المهمة</a:t>
                      </a:r>
                      <a:endParaRPr lang="en-US" sz="1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b="1">
                          <a:solidFill>
                            <a:schemeClr val="bg1"/>
                          </a:solidFill>
                          <a:latin typeface="+mj-lt"/>
                        </a:rPr>
                        <a:t>المسؤول</a:t>
                      </a:r>
                      <a:endParaRPr lang="en-US" sz="1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b="1">
                          <a:solidFill>
                            <a:schemeClr val="bg1"/>
                          </a:solidFill>
                          <a:latin typeface="+mj-lt"/>
                        </a:rPr>
                        <a:t>المحاسَب</a:t>
                      </a:r>
                      <a:endParaRPr lang="en-US" sz="1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b="1">
                          <a:solidFill>
                            <a:schemeClr val="bg1"/>
                          </a:solidFill>
                          <a:latin typeface="+mj-lt"/>
                        </a:rPr>
                        <a:t>يستشار</a:t>
                      </a:r>
                      <a:endParaRPr lang="en-US" sz="1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b="1">
                          <a:solidFill>
                            <a:schemeClr val="bg1"/>
                          </a:solidFill>
                          <a:latin typeface="+mj-lt"/>
                        </a:rPr>
                        <a:t>يعلم</a:t>
                      </a:r>
                      <a:endParaRPr lang="en-US" sz="1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38056"/>
                  </a:ext>
                </a:extLst>
              </a:tr>
              <a:tr h="461822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217453"/>
                  </a:ext>
                </a:extLst>
              </a:tr>
              <a:tr h="461822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031030"/>
                  </a:ext>
                </a:extLst>
              </a:tr>
              <a:tr h="461822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039204"/>
                  </a:ext>
                </a:extLst>
              </a:tr>
              <a:tr h="461822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49678"/>
                  </a:ext>
                </a:extLst>
              </a:tr>
              <a:tr h="461822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475499"/>
                  </a:ext>
                </a:extLst>
              </a:tr>
              <a:tr h="461822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406828"/>
                  </a:ext>
                </a:extLst>
              </a:tr>
              <a:tr h="461822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767687"/>
                  </a:ext>
                </a:extLst>
              </a:tr>
              <a:tr h="461822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074840"/>
                  </a:ext>
                </a:extLst>
              </a:tr>
              <a:tr h="461822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89709"/>
                  </a:ext>
                </a:extLst>
              </a:tr>
              <a:tr h="461822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023022"/>
                  </a:ext>
                </a:extLst>
              </a:tr>
              <a:tr h="461822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985940"/>
                  </a:ext>
                </a:extLst>
              </a:tr>
              <a:tr h="461822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88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35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0CD3074-F186-0134-68E6-E07B15DC968A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/>
              <a:t>التقارير</a:t>
            </a:r>
            <a:endParaRPr lang="en-SA" sz="2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2850DB-01DE-3A97-06DB-89484A75E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31249"/>
              </p:ext>
            </p:extLst>
          </p:nvPr>
        </p:nvGraphicFramePr>
        <p:xfrm>
          <a:off x="626724" y="782320"/>
          <a:ext cx="11220719" cy="55605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5405">
                  <a:extLst>
                    <a:ext uri="{9D8B030D-6E8A-4147-A177-3AD203B41FA5}">
                      <a16:colId xmlns:a16="http://schemas.microsoft.com/office/drawing/2014/main" val="746359523"/>
                    </a:ext>
                  </a:extLst>
                </a:gridCol>
                <a:gridCol w="1258465">
                  <a:extLst>
                    <a:ext uri="{9D8B030D-6E8A-4147-A177-3AD203B41FA5}">
                      <a16:colId xmlns:a16="http://schemas.microsoft.com/office/drawing/2014/main" val="2853901699"/>
                    </a:ext>
                  </a:extLst>
                </a:gridCol>
                <a:gridCol w="1757369">
                  <a:extLst>
                    <a:ext uri="{9D8B030D-6E8A-4147-A177-3AD203B41FA5}">
                      <a16:colId xmlns:a16="http://schemas.microsoft.com/office/drawing/2014/main" val="550069487"/>
                    </a:ext>
                  </a:extLst>
                </a:gridCol>
                <a:gridCol w="3077709">
                  <a:extLst>
                    <a:ext uri="{9D8B030D-6E8A-4147-A177-3AD203B41FA5}">
                      <a16:colId xmlns:a16="http://schemas.microsoft.com/office/drawing/2014/main" val="987557479"/>
                    </a:ext>
                  </a:extLst>
                </a:gridCol>
                <a:gridCol w="1577257">
                  <a:extLst>
                    <a:ext uri="{9D8B030D-6E8A-4147-A177-3AD203B41FA5}">
                      <a16:colId xmlns:a16="http://schemas.microsoft.com/office/drawing/2014/main" val="864879923"/>
                    </a:ext>
                  </a:extLst>
                </a:gridCol>
                <a:gridCol w="1577257">
                  <a:extLst>
                    <a:ext uri="{9D8B030D-6E8A-4147-A177-3AD203B41FA5}">
                      <a16:colId xmlns:a16="http://schemas.microsoft.com/office/drawing/2014/main" val="2688180162"/>
                    </a:ext>
                  </a:extLst>
                </a:gridCol>
                <a:gridCol w="1577257">
                  <a:extLst>
                    <a:ext uri="{9D8B030D-6E8A-4147-A177-3AD203B41FA5}">
                      <a16:colId xmlns:a16="http://schemas.microsoft.com/office/drawing/2014/main" val="977623696"/>
                    </a:ext>
                  </a:extLst>
                </a:gridCol>
              </a:tblGrid>
              <a:tr h="471904">
                <a:tc grid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100" b="0" kern="120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ea typeface="+mn-ea"/>
                          <a:cs typeface="Bahij TheSansArabic Bold" panose="02040503050201020203" pitchFamily="18" charset="-78"/>
                        </a:rPr>
                        <a:t>الإدارة</a:t>
                      </a:r>
                      <a:endParaRPr lang="en-US" sz="1100" b="0" kern="120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ea typeface="+mn-ea"/>
                        <a:cs typeface="Bahij TheSansArabic Bold" panose="02040503050201020203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100" b="0" kern="120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ea typeface="+mn-ea"/>
                          <a:cs typeface="Bahij TheSansArabic Bold" panose="02040503050201020203" pitchFamily="18" charset="-78"/>
                        </a:rPr>
                        <a:t>التقرير</a:t>
                      </a:r>
                      <a:endParaRPr lang="en-US" sz="1100" b="0" kern="120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ea typeface="+mn-ea"/>
                        <a:cs typeface="Bahij TheSansArabic Bold" panose="02040503050201020203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100" b="0" kern="120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ea typeface="+mn-ea"/>
                          <a:cs typeface="Bahij TheSansArabic Bold" panose="02040503050201020203" pitchFamily="18" charset="-78"/>
                        </a:rPr>
                        <a:t>وصف التقرير</a:t>
                      </a:r>
                      <a:endParaRPr lang="en-US" sz="1100" b="0" kern="120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ea typeface="+mn-ea"/>
                        <a:cs typeface="Bahij TheSansArabic Bold" panose="02040503050201020203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100" b="0" kern="120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ea typeface="+mn-ea"/>
                          <a:cs typeface="Bahij TheSansArabic Bold" panose="02040503050201020203" pitchFamily="18" charset="-78"/>
                        </a:rPr>
                        <a:t>مصدر البيانات</a:t>
                      </a:r>
                      <a:endParaRPr lang="en-US" sz="1100" b="0" kern="120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ea typeface="+mn-ea"/>
                        <a:cs typeface="Bahij TheSansArabic Bold" panose="02040503050201020203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100" b="0" kern="120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ea typeface="+mn-ea"/>
                          <a:cs typeface="Bahij TheSansArabic Bold" panose="02040503050201020203" pitchFamily="18" charset="-78"/>
                        </a:rPr>
                        <a:t>الوتيرة</a:t>
                      </a:r>
                      <a:endParaRPr lang="en-US" sz="1100" b="0" kern="120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ea typeface="+mn-ea"/>
                        <a:cs typeface="Bahij TheSansArabic Bold" panose="02040503050201020203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100" b="0" kern="120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ea typeface="+mn-ea"/>
                          <a:cs typeface="Bahij TheSansArabic Bold" panose="02040503050201020203" pitchFamily="18" charset="-78"/>
                        </a:rPr>
                        <a:t>المسؤول</a:t>
                      </a:r>
                      <a:endParaRPr lang="en-US" sz="1100" b="0" kern="120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ea typeface="+mn-ea"/>
                        <a:cs typeface="Bahij TheSansArabic Bold" panose="02040503050201020203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38056"/>
                  </a:ext>
                </a:extLst>
              </a:tr>
              <a:tr h="424055">
                <a:tc rowSpan="3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j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217453"/>
                  </a:ext>
                </a:extLst>
              </a:tr>
              <a:tr h="424055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031030"/>
                  </a:ext>
                </a:extLst>
              </a:tr>
              <a:tr h="424055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039204"/>
                  </a:ext>
                </a:extLst>
              </a:tr>
              <a:tr h="424055">
                <a:tc rowSpan="3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j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49678"/>
                  </a:ext>
                </a:extLst>
              </a:tr>
              <a:tr h="424055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475499"/>
                  </a:ext>
                </a:extLst>
              </a:tr>
              <a:tr h="424055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406828"/>
                  </a:ext>
                </a:extLst>
              </a:tr>
              <a:tr h="424055">
                <a:tc rowSpan="3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j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767687"/>
                  </a:ext>
                </a:extLst>
              </a:tr>
              <a:tr h="424055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074840"/>
                  </a:ext>
                </a:extLst>
              </a:tr>
              <a:tr h="424055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89709"/>
                  </a:ext>
                </a:extLst>
              </a:tr>
              <a:tr h="424055">
                <a:tc rowSpan="3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j-cs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023022"/>
                  </a:ext>
                </a:extLst>
              </a:tr>
              <a:tr h="424055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985940"/>
                  </a:ext>
                </a:extLst>
              </a:tr>
              <a:tr h="424055"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88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77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0CD3074-F186-0134-68E6-E07B15DC968A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/>
              <a:t>الاجتماعات</a:t>
            </a:r>
            <a:endParaRPr lang="en-SA" sz="2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7846CA-2141-2F27-E1E4-1AB4B0209027}"/>
              </a:ext>
            </a:extLst>
          </p:cNvPr>
          <p:cNvGraphicFramePr>
            <a:graphicFrameLocks noGrp="1"/>
          </p:cNvGraphicFramePr>
          <p:nvPr/>
        </p:nvGraphicFramePr>
        <p:xfrm>
          <a:off x="626723" y="752461"/>
          <a:ext cx="11209105" cy="5561332"/>
        </p:xfrm>
        <a:graphic>
          <a:graphicData uri="http://schemas.openxmlformats.org/drawingml/2006/table">
            <a:tbl>
              <a:tblPr rtl="1" firstRow="1" firstCol="1" bandRow="1"/>
              <a:tblGrid>
                <a:gridCol w="1632272">
                  <a:extLst>
                    <a:ext uri="{9D8B030D-6E8A-4147-A177-3AD203B41FA5}">
                      <a16:colId xmlns:a16="http://schemas.microsoft.com/office/drawing/2014/main" val="3517098088"/>
                    </a:ext>
                  </a:extLst>
                </a:gridCol>
                <a:gridCol w="1458840">
                  <a:extLst>
                    <a:ext uri="{9D8B030D-6E8A-4147-A177-3AD203B41FA5}">
                      <a16:colId xmlns:a16="http://schemas.microsoft.com/office/drawing/2014/main" val="3496213440"/>
                    </a:ext>
                  </a:extLst>
                </a:gridCol>
                <a:gridCol w="1268600">
                  <a:extLst>
                    <a:ext uri="{9D8B030D-6E8A-4147-A177-3AD203B41FA5}">
                      <a16:colId xmlns:a16="http://schemas.microsoft.com/office/drawing/2014/main" val="1950166474"/>
                    </a:ext>
                  </a:extLst>
                </a:gridCol>
                <a:gridCol w="1336857">
                  <a:extLst>
                    <a:ext uri="{9D8B030D-6E8A-4147-A177-3AD203B41FA5}">
                      <a16:colId xmlns:a16="http://schemas.microsoft.com/office/drawing/2014/main" val="2762688509"/>
                    </a:ext>
                  </a:extLst>
                </a:gridCol>
                <a:gridCol w="1357806">
                  <a:extLst>
                    <a:ext uri="{9D8B030D-6E8A-4147-A177-3AD203B41FA5}">
                      <a16:colId xmlns:a16="http://schemas.microsoft.com/office/drawing/2014/main" val="1796164947"/>
                    </a:ext>
                  </a:extLst>
                </a:gridCol>
                <a:gridCol w="2077365">
                  <a:extLst>
                    <a:ext uri="{9D8B030D-6E8A-4147-A177-3AD203B41FA5}">
                      <a16:colId xmlns:a16="http://schemas.microsoft.com/office/drawing/2014/main" val="889459912"/>
                    </a:ext>
                  </a:extLst>
                </a:gridCol>
                <a:gridCol w="2077365">
                  <a:extLst>
                    <a:ext uri="{9D8B030D-6E8A-4147-A177-3AD203B41FA5}">
                      <a16:colId xmlns:a16="http://schemas.microsoft.com/office/drawing/2014/main" val="2917109853"/>
                    </a:ext>
                  </a:extLst>
                </a:gridCol>
              </a:tblGrid>
              <a:tr h="447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100" b="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cs typeface="Bahij TheSansArabic Bold" panose="02040503050201020203" pitchFamily="18" charset="-78"/>
                          <a:sym typeface="Calibri" panose="020F0502020204030204" pitchFamily="34" charset="0"/>
                        </a:rPr>
                        <a:t>عنوان الاجتماع</a:t>
                      </a:r>
                      <a:endParaRPr lang="en-US" sz="1100" b="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cs typeface="Bahij TheSansArabic Bold" panose="02040503050201020203" pitchFamily="18" charset="-78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100" b="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cs typeface="Bahij TheSansArabic Bold" panose="02040503050201020203" pitchFamily="18" charset="-78"/>
                          <a:sym typeface="Calibri" panose="020F0502020204030204" pitchFamily="34" charset="0"/>
                        </a:rPr>
                        <a:t>المسؤول عن الاجتماع</a:t>
                      </a:r>
                      <a:endParaRPr lang="en-US" sz="1100" b="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cs typeface="Bahij TheSansArabic Bold" panose="02040503050201020203" pitchFamily="18" charset="-78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050" b="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cs typeface="Bahij TheSansArabic Bold" panose="02040503050201020203" pitchFamily="18" charset="-78"/>
                          <a:sym typeface="Calibri" panose="020F0502020204030204" pitchFamily="34" charset="0"/>
                        </a:rPr>
                        <a:t>الوتيرة</a:t>
                      </a:r>
                      <a:endParaRPr lang="en-US" sz="1050" b="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cs typeface="Bahij TheSansArabic Bold" panose="02040503050201020203" pitchFamily="18" charset="-78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100" b="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cs typeface="Bahij TheSansArabic Bold" panose="02040503050201020203" pitchFamily="18" charset="-78"/>
                          <a:sym typeface="Calibri" panose="020F0502020204030204" pitchFamily="34" charset="0"/>
                        </a:rPr>
                        <a:t>الحضور</a:t>
                      </a:r>
                      <a:r>
                        <a:rPr lang="en-US" sz="1100" b="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cs typeface="Bahij TheSansArabic Bold" panose="02040503050201020203" pitchFamily="18" charset="-78"/>
                          <a:sym typeface="Calibri" panose="020F0502020204030204" pitchFamily="34" charset="0"/>
                        </a:rPr>
                        <a:t> </a:t>
                      </a: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100" b="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cs typeface="Bahij TheSansArabic Bold" panose="02040503050201020203" pitchFamily="18" charset="-78"/>
                          <a:sym typeface="Calibri" panose="020F0502020204030204" pitchFamily="34" charset="0"/>
                        </a:rPr>
                        <a:t>هدف الاجتماع</a:t>
                      </a:r>
                      <a:endParaRPr lang="en-US" sz="1100" b="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cs typeface="Bahij TheSansArabic Bold" panose="02040503050201020203" pitchFamily="18" charset="-78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100" b="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cs typeface="Bahij TheSansArabic Bold" panose="02040503050201020203" pitchFamily="18" charset="-78"/>
                          <a:sym typeface="Calibri" panose="020F0502020204030204" pitchFamily="34" charset="0"/>
                        </a:rPr>
                        <a:t>محاور الاجتماع</a:t>
                      </a:r>
                      <a:endParaRPr lang="en-US" sz="1100" b="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cs typeface="Bahij TheSansArabic Bold" panose="02040503050201020203" pitchFamily="18" charset="-78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0">
                          <a:solidFill>
                            <a:schemeClr val="bg1"/>
                          </a:solidFill>
                          <a:latin typeface="Bahij TheSansArabic Bold" panose="02040503050201020203" pitchFamily="18" charset="-78"/>
                          <a:cs typeface="Bahij TheSansArabic Bold" panose="02040503050201020203" pitchFamily="18" charset="-78"/>
                          <a:sym typeface="Calibri" panose="020F0502020204030204" pitchFamily="34" charset="0"/>
                        </a:rPr>
                        <a:t>ملاحظات إضافية</a:t>
                      </a:r>
                      <a:endParaRPr lang="en-US" sz="1100" b="0">
                        <a:solidFill>
                          <a:schemeClr val="bg1"/>
                        </a:solidFill>
                        <a:latin typeface="Bahij TheSansArabic Bold" panose="02040503050201020203" pitchFamily="18" charset="-78"/>
                        <a:cs typeface="Bahij TheSansArabic Bold" panose="02040503050201020203" pitchFamily="18" charset="-78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13227"/>
                  </a:ext>
                </a:extLst>
              </a:tr>
              <a:tr h="1860697">
                <a:tc>
                  <a:txBody>
                    <a:bodyPr/>
                    <a:lstStyle/>
                    <a:p>
                      <a:pPr algn="ctr" rtl="1"/>
                      <a:endParaRPr lang="en-US" sz="1000" b="0">
                        <a:latin typeface="FS Albert Arabic" panose="020B0503040502020804" pitchFamily="34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ct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US" sz="1000" b="0" kern="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kern="120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kern="120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marR="0" lvl="0" indent="-228600" algn="ctr" defTabSz="456531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000" b="0" kern="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Low" defTabSz="456531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0" kern="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36437"/>
                  </a:ext>
                </a:extLst>
              </a:tr>
              <a:tr h="1500014">
                <a:tc>
                  <a:txBody>
                    <a:bodyPr/>
                    <a:lstStyle/>
                    <a:p>
                      <a:pPr algn="ctr" rtl="1"/>
                      <a:endParaRPr lang="en-US" sz="1000" b="0">
                        <a:latin typeface="FS Albert Arabic" panose="020B0503040502020804" pitchFamily="34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1">
                        <a:spcBef>
                          <a:spcPts val="3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q"/>
                        <a:defRPr/>
                      </a:pPr>
                      <a:endParaRPr lang="en-US" sz="1000" b="0" kern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kern="120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kern="120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456531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000" b="0" kern="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n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55692"/>
                  </a:ext>
                </a:extLst>
              </a:tr>
              <a:tr h="1753348">
                <a:tc>
                  <a:txBody>
                    <a:bodyPr/>
                    <a:lstStyle/>
                    <a:p>
                      <a:pPr algn="ctr" rtl="1"/>
                      <a:endParaRPr lang="en-US" sz="1000" b="0">
                        <a:latin typeface="FS Albert Arabic" panose="020B0503040502020804" pitchFamily="34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 algn="ctr" defTabSz="914400" rtl="1">
                        <a:spcBef>
                          <a:spcPts val="3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q"/>
                        <a:defRPr/>
                      </a:pPr>
                      <a:endParaRPr lang="en-US" sz="1000" b="0" kern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kern="120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r" defTabSz="45653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kern="120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j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marR="0" lvl="0" indent="-228600" algn="ctr" defTabSz="456531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000" b="0" kern="0" noProof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+mn-cs"/>
                        <a:sym typeface="Calibri" panose="020F0502020204030204" pitchFamily="34" charset="0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50" b="0" kern="0">
                        <a:solidFill>
                          <a:srgbClr val="050A15"/>
                        </a:solidFill>
                        <a:latin typeface="FS Albert Arabic" panose="020B0503040502020804" pitchFamily="34" charset="-78"/>
                        <a:ea typeface="+mn-ea"/>
                        <a:cs typeface="FS Albert Arabic" panose="020B0503040502020804" pitchFamily="34" charset="-78"/>
                      </a:endParaRPr>
                    </a:p>
                  </a:txBody>
                  <a:tcPr marL="60951" marR="60951" marT="30475" marB="30475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44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13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E1BDA-5E07-414A-8101-29DABEB15B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95463">
                    <a:tint val="75000"/>
                  </a:srgbClr>
                </a:solidFill>
                <a:effectLst/>
                <a:uLnTx/>
                <a:uFillTx/>
                <a:ea typeface="+mn-ea"/>
                <a:cs typeface="Neo Sans Arabic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95463">
                  <a:tint val="75000"/>
                </a:srgbClr>
              </a:solidFill>
              <a:effectLst/>
              <a:uLnTx/>
              <a:uFillTx/>
              <a:ea typeface="+mn-ea"/>
              <a:cs typeface="Neo Sans Arabic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DF0CFBD4-6AEA-F137-995C-CD35A900FE7B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095463"/>
                </a:solidFill>
                <a:effectLst/>
                <a:uLnTx/>
                <a:uFillTx/>
                <a:ea typeface="+mj-ea"/>
                <a:cs typeface="Neo Sans Arabic Bold"/>
              </a:rPr>
              <a:t>تعريف المستفيدين</a:t>
            </a:r>
            <a:endParaRPr kumimoji="0" lang="en-SA" sz="2000" b="0" i="0" u="none" strike="noStrike" kern="1200" cap="none" spc="0" normalizeH="0" baseline="0" noProof="0">
              <a:ln>
                <a:noFill/>
              </a:ln>
              <a:solidFill>
                <a:srgbClr val="095463"/>
              </a:solidFill>
              <a:effectLst/>
              <a:uLnTx/>
              <a:uFillTx/>
              <a:ea typeface="+mj-ea"/>
              <a:cs typeface="Neo Sans Arabic Bold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A91B5-A9B3-7803-D4B4-C059FB92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01784"/>
              </p:ext>
            </p:extLst>
          </p:nvPr>
        </p:nvGraphicFramePr>
        <p:xfrm>
          <a:off x="626724" y="705813"/>
          <a:ext cx="11050164" cy="5687116"/>
        </p:xfrm>
        <a:graphic>
          <a:graphicData uri="http://schemas.openxmlformats.org/drawingml/2006/table">
            <a:tbl>
              <a:tblPr firstRow="1" bandRow="1"/>
              <a:tblGrid>
                <a:gridCol w="5120936">
                  <a:extLst>
                    <a:ext uri="{9D8B030D-6E8A-4147-A177-3AD203B41FA5}">
                      <a16:colId xmlns:a16="http://schemas.microsoft.com/office/drawing/2014/main" val="36488391"/>
                    </a:ext>
                  </a:extLst>
                </a:gridCol>
                <a:gridCol w="5120936">
                  <a:extLst>
                    <a:ext uri="{9D8B030D-6E8A-4147-A177-3AD203B41FA5}">
                      <a16:colId xmlns:a16="http://schemas.microsoft.com/office/drawing/2014/main" val="3329281529"/>
                    </a:ext>
                  </a:extLst>
                </a:gridCol>
                <a:gridCol w="808292">
                  <a:extLst>
                    <a:ext uri="{9D8B030D-6E8A-4147-A177-3AD203B41FA5}">
                      <a16:colId xmlns:a16="http://schemas.microsoft.com/office/drawing/2014/main" val="2485828668"/>
                    </a:ext>
                  </a:extLst>
                </a:gridCol>
              </a:tblGrid>
              <a:tr h="639128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الاحتياجات والمشاكل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المستفيد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6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39628"/>
                  </a:ext>
                </a:extLst>
              </a:tr>
              <a:tr h="1261997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8483"/>
                  </a:ext>
                </a:extLst>
              </a:tr>
              <a:tr h="1261997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19703"/>
                  </a:ext>
                </a:extLst>
              </a:tr>
              <a:tr h="1261997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19898"/>
                  </a:ext>
                </a:extLst>
              </a:tr>
              <a:tr h="1261997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 dirty="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1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0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E1BDA-5E07-414A-8101-29DABEB15B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95463">
                    <a:tint val="75000"/>
                  </a:srgbClr>
                </a:solidFill>
                <a:effectLst/>
                <a:uLnTx/>
                <a:uFillTx/>
                <a:ea typeface="+mn-ea"/>
                <a:cs typeface="Neo Sans Arabic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95463">
                  <a:tint val="75000"/>
                </a:srgbClr>
              </a:solidFill>
              <a:effectLst/>
              <a:uLnTx/>
              <a:uFillTx/>
              <a:ea typeface="+mn-ea"/>
              <a:cs typeface="Neo Sans Arabic"/>
            </a:endParaRPr>
          </a:p>
        </p:txBody>
      </p:sp>
      <p:pic>
        <p:nvPicPr>
          <p:cNvPr id="1026" name="Picture 2" descr="Premium Vector | Cartoon men's and women's costumes of saudi arabia  character for children flat vector illustration">
            <a:extLst>
              <a:ext uri="{FF2B5EF4-FFF2-40B4-BE49-F238E27FC236}">
                <a16:creationId xmlns:a16="http://schemas.microsoft.com/office/drawing/2014/main" id="{2C5BB1CC-0458-CB9C-66A7-76BCC852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53" y="2045640"/>
            <a:ext cx="2565086" cy="25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BC28262-8B47-D7D7-0BE8-1F6A53A71479}"/>
              </a:ext>
            </a:extLst>
          </p:cNvPr>
          <p:cNvGrpSpPr/>
          <p:nvPr/>
        </p:nvGrpSpPr>
        <p:grpSpPr>
          <a:xfrm>
            <a:off x="7357561" y="964186"/>
            <a:ext cx="4718615" cy="707886"/>
            <a:chOff x="7357561" y="1044893"/>
            <a:chExt cx="4718615" cy="707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B9B684-4C51-3527-51D3-99E6F5968D8A}"/>
                </a:ext>
              </a:extLst>
            </p:cNvPr>
            <p:cNvSpPr/>
            <p:nvPr/>
          </p:nvSpPr>
          <p:spPr>
            <a:xfrm>
              <a:off x="9037972" y="1044893"/>
              <a:ext cx="13577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" panose="020F0502020204030204" pitchFamily="34" charset="0"/>
                  <a:cs typeface="Neo Sans Arabic Bold"/>
                </a:rPr>
                <a:t>نظرة عامة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Neo Sans Arabic Bold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A68933-C1C6-5AA9-FCD8-0B312BB87E4A}"/>
                </a:ext>
              </a:extLst>
            </p:cNvPr>
            <p:cNvSpPr/>
            <p:nvPr/>
          </p:nvSpPr>
          <p:spPr>
            <a:xfrm>
              <a:off x="7357561" y="1321892"/>
              <a:ext cx="47186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" panose="020F0502020204030204" pitchFamily="34" charset="0"/>
                  <a:cs typeface="Neo Sans Arabic"/>
                </a:rPr>
                <a:t>[اكتب ملخصًا عن الملف الشخصي بما في ذلك اختيار اسم للشخصية والعمر والشخصية والدور الوظيفي والجغرافيا]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Neo Sans Arabic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3770D4-1F66-11CC-17AA-26F32D8B845D}"/>
              </a:ext>
            </a:extLst>
          </p:cNvPr>
          <p:cNvGrpSpPr/>
          <p:nvPr/>
        </p:nvGrpSpPr>
        <p:grpSpPr>
          <a:xfrm>
            <a:off x="7357562" y="2974240"/>
            <a:ext cx="4718615" cy="707886"/>
            <a:chOff x="7391795" y="2092265"/>
            <a:chExt cx="4718615" cy="707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B4B613-100F-2473-99AE-8F3C67F654E4}"/>
                </a:ext>
              </a:extLst>
            </p:cNvPr>
            <p:cNvSpPr/>
            <p:nvPr/>
          </p:nvSpPr>
          <p:spPr>
            <a:xfrm>
              <a:off x="8666645" y="2092265"/>
              <a:ext cx="21689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خصائص الوظيفة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502B78-4D9B-07EB-2D19-DCD73BFCB405}"/>
                </a:ext>
              </a:extLst>
            </p:cNvPr>
            <p:cNvSpPr/>
            <p:nvPr/>
          </p:nvSpPr>
          <p:spPr>
            <a:xfrm>
              <a:off x="7391795" y="2369264"/>
              <a:ext cx="47186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100" b="0" i="1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"/>
                </a:rPr>
                <a:t>[اكتب وصفًا للدور الوظيفي النموذجي للشخص المستهدف، بما في ذلك تقدير الدخل، والخبرة، ومستوى الأقدمية والمسميات الوظيفية]</a:t>
              </a:r>
              <a:endPara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4AF618-CC59-F0A0-3120-223F5F418519}"/>
              </a:ext>
            </a:extLst>
          </p:cNvPr>
          <p:cNvGrpSpPr/>
          <p:nvPr/>
        </p:nvGrpSpPr>
        <p:grpSpPr>
          <a:xfrm>
            <a:off x="7357562" y="4733750"/>
            <a:ext cx="4718615" cy="707886"/>
            <a:chOff x="7357560" y="4411319"/>
            <a:chExt cx="4718615" cy="7078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E539BD-EFE8-C216-8DE7-3915E984E35F}"/>
                </a:ext>
              </a:extLst>
            </p:cNvPr>
            <p:cNvSpPr/>
            <p:nvPr/>
          </p:nvSpPr>
          <p:spPr>
            <a:xfrm>
              <a:off x="8716509" y="4411319"/>
              <a:ext cx="20007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نوع الشخصية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F0CDB1-D403-93B5-0D69-4C1AE685E6E0}"/>
                </a:ext>
              </a:extLst>
            </p:cNvPr>
            <p:cNvSpPr/>
            <p:nvPr/>
          </p:nvSpPr>
          <p:spPr>
            <a:xfrm>
              <a:off x="7357560" y="4688318"/>
              <a:ext cx="47186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100" b="0" i="1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"/>
                </a:rPr>
                <a:t>[اكتب وصفًا لنوع الشخصية النموذجية للشخصية المستهدفة - حاول تضمين السمات المميزة والسلوكيات المتوقعة]</a:t>
              </a:r>
              <a:endPara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90EBCD-17AE-04C7-6B69-71F141DE67AD}"/>
              </a:ext>
            </a:extLst>
          </p:cNvPr>
          <p:cNvGrpSpPr/>
          <p:nvPr/>
        </p:nvGrpSpPr>
        <p:grpSpPr>
          <a:xfrm>
            <a:off x="191103" y="964186"/>
            <a:ext cx="4847638" cy="707886"/>
            <a:chOff x="285492" y="1106545"/>
            <a:chExt cx="4847638" cy="707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D77D37-4370-D703-910C-F8149D2D6E73}"/>
                </a:ext>
              </a:extLst>
            </p:cNvPr>
            <p:cNvSpPr/>
            <p:nvPr/>
          </p:nvSpPr>
          <p:spPr>
            <a:xfrm>
              <a:off x="1648847" y="1106545"/>
              <a:ext cx="21209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ماذا تحب وماذا تكره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4542F8-B37D-C07C-6B71-1A5A9D88F7D5}"/>
                </a:ext>
              </a:extLst>
            </p:cNvPr>
            <p:cNvSpPr/>
            <p:nvPr/>
          </p:nvSpPr>
          <p:spPr>
            <a:xfrm>
              <a:off x="285492" y="1383544"/>
              <a:ext cx="484763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100" b="0" i="1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"/>
                </a:rPr>
                <a:t>[اكتب نبذة مختصرة عن أهم الاهتمامات والأشياء التي من المتوقع أن تعجب الشخصية المستهدفة، بالإضافة إلى الأشياء التي من المتوقع أن تكرهها الشخصية أو تتجنبها]</a:t>
              </a:r>
              <a:endPara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3466EC-845D-F4DB-DAA9-9095B5D9C5A8}"/>
              </a:ext>
            </a:extLst>
          </p:cNvPr>
          <p:cNvGrpSpPr/>
          <p:nvPr/>
        </p:nvGrpSpPr>
        <p:grpSpPr>
          <a:xfrm>
            <a:off x="255614" y="2974240"/>
            <a:ext cx="4718615" cy="707886"/>
            <a:chOff x="115825" y="2170800"/>
            <a:chExt cx="4718615" cy="707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5969AB-992D-D117-999B-5481341CBE49}"/>
                </a:ext>
              </a:extLst>
            </p:cNvPr>
            <p:cNvSpPr/>
            <p:nvPr/>
          </p:nvSpPr>
          <p:spPr>
            <a:xfrm>
              <a:off x="1155294" y="2170800"/>
              <a:ext cx="26396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قنوات التسويق المستخدمة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000E7E-77A6-5FAE-3538-AF965D461C57}"/>
                </a:ext>
              </a:extLst>
            </p:cNvPr>
            <p:cNvSpPr/>
            <p:nvPr/>
          </p:nvSpPr>
          <p:spPr>
            <a:xfrm>
              <a:off x="115825" y="2447799"/>
              <a:ext cx="47186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100" b="0" i="1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"/>
                </a:rPr>
                <a:t>[اكتب ملخصًا أو تقريباً مدروسًا حول القنوات التسويقية الرئيسية التي تستخدمها الشخصية المستهدفة مع تسليط الضوء على الغرض المتوقع من استخدام كل قناة]</a:t>
              </a:r>
              <a:endPara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D59039-5052-6CB4-981A-1E70C61117F2}"/>
              </a:ext>
            </a:extLst>
          </p:cNvPr>
          <p:cNvGrpSpPr/>
          <p:nvPr/>
        </p:nvGrpSpPr>
        <p:grpSpPr>
          <a:xfrm>
            <a:off x="255614" y="4733750"/>
            <a:ext cx="4718615" cy="707886"/>
            <a:chOff x="255614" y="4988202"/>
            <a:chExt cx="4718615" cy="7078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CE408C-C74A-CDCB-2B99-5C5CB3FBD4F5}"/>
                </a:ext>
              </a:extLst>
            </p:cNvPr>
            <p:cNvSpPr/>
            <p:nvPr/>
          </p:nvSpPr>
          <p:spPr>
            <a:xfrm>
              <a:off x="1336505" y="4988202"/>
              <a:ext cx="25568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الاستفادة من القيمة المقدمة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9F2244-7FA3-426E-790A-7A5C3C97EB88}"/>
                </a:ext>
              </a:extLst>
            </p:cNvPr>
            <p:cNvSpPr/>
            <p:nvPr/>
          </p:nvSpPr>
          <p:spPr>
            <a:xfrm>
              <a:off x="255614" y="5265201"/>
              <a:ext cx="471861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100" b="0" i="1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"/>
                </a:rPr>
                <a:t>[وصف كيف تلبي القيمة المقدمة القضايا/المشكلات التي تواجهها الشخصية المستهدفة]</a:t>
              </a:r>
              <a:endPara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sp>
        <p:nvSpPr>
          <p:cNvPr id="33" name="Title 2">
            <a:extLst>
              <a:ext uri="{FF2B5EF4-FFF2-40B4-BE49-F238E27FC236}">
                <a16:creationId xmlns:a16="http://schemas.microsoft.com/office/drawing/2014/main" id="{DF0CFBD4-6AEA-F137-995C-CD35A900FE7B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95463"/>
                </a:solidFill>
                <a:effectLst/>
                <a:uLnTx/>
                <a:uFillTx/>
                <a:ea typeface="+mj-ea"/>
                <a:cs typeface="Neo Sans Arabic Bold"/>
              </a:rPr>
              <a:t>تفصيل شخصية المستفيدين: </a:t>
            </a:r>
            <a:endParaRPr kumimoji="0" lang="en-SA" sz="2000" b="0" i="0" u="none" strike="noStrike" kern="1200" cap="none" spc="0" normalizeH="0" baseline="0" noProof="0" dirty="0">
              <a:ln>
                <a:noFill/>
              </a:ln>
              <a:solidFill>
                <a:srgbClr val="095463"/>
              </a:solidFill>
              <a:effectLst/>
              <a:uLnTx/>
              <a:uFillTx/>
              <a:ea typeface="+mj-ea"/>
              <a:cs typeface="Neo Sans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356563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E1BDA-5E07-414A-8101-29DABEB15B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95463">
                    <a:tint val="75000"/>
                  </a:srgbClr>
                </a:solidFill>
                <a:effectLst/>
                <a:uLnTx/>
                <a:uFillTx/>
                <a:ea typeface="+mn-ea"/>
                <a:cs typeface="Neo Sans Arabic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95463">
                  <a:tint val="75000"/>
                </a:srgbClr>
              </a:solidFill>
              <a:effectLst/>
              <a:uLnTx/>
              <a:uFillTx/>
              <a:ea typeface="+mn-ea"/>
              <a:cs typeface="Neo Sans Arabic"/>
            </a:endParaRPr>
          </a:p>
        </p:txBody>
      </p:sp>
      <p:pic>
        <p:nvPicPr>
          <p:cNvPr id="1026" name="Picture 2" descr="Premium Vector | Cartoon men's and women's costumes of saudi arabia  character for children flat vector illustration">
            <a:extLst>
              <a:ext uri="{FF2B5EF4-FFF2-40B4-BE49-F238E27FC236}">
                <a16:creationId xmlns:a16="http://schemas.microsoft.com/office/drawing/2014/main" id="{2C5BB1CC-0458-CB9C-66A7-76BCC852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53" y="2045640"/>
            <a:ext cx="2565086" cy="25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BC28262-8B47-D7D7-0BE8-1F6A53A71479}"/>
              </a:ext>
            </a:extLst>
          </p:cNvPr>
          <p:cNvGrpSpPr/>
          <p:nvPr/>
        </p:nvGrpSpPr>
        <p:grpSpPr>
          <a:xfrm>
            <a:off x="7357561" y="964186"/>
            <a:ext cx="4718615" cy="538609"/>
            <a:chOff x="7357561" y="1044893"/>
            <a:chExt cx="4718615" cy="5386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B9B684-4C51-3527-51D3-99E6F5968D8A}"/>
                </a:ext>
              </a:extLst>
            </p:cNvPr>
            <p:cNvSpPr/>
            <p:nvPr/>
          </p:nvSpPr>
          <p:spPr>
            <a:xfrm>
              <a:off x="9037972" y="1044893"/>
              <a:ext cx="13577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" panose="020F0502020204030204" pitchFamily="34" charset="0"/>
                  <a:cs typeface="Neo Sans Arabic Bold"/>
                </a:rPr>
                <a:t>نظرة عامة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Neo Sans Arabic Bold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A68933-C1C6-5AA9-FCD8-0B312BB87E4A}"/>
                </a:ext>
              </a:extLst>
            </p:cNvPr>
            <p:cNvSpPr/>
            <p:nvPr/>
          </p:nvSpPr>
          <p:spPr>
            <a:xfrm>
              <a:off x="7357561" y="1321892"/>
              <a:ext cx="47186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Neo Sans Arabic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3770D4-1F66-11CC-17AA-26F32D8B845D}"/>
              </a:ext>
            </a:extLst>
          </p:cNvPr>
          <p:cNvGrpSpPr/>
          <p:nvPr/>
        </p:nvGrpSpPr>
        <p:grpSpPr>
          <a:xfrm>
            <a:off x="7357562" y="2974240"/>
            <a:ext cx="4718615" cy="538609"/>
            <a:chOff x="7391795" y="2092265"/>
            <a:chExt cx="4718615" cy="5386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B4B613-100F-2473-99AE-8F3C67F654E4}"/>
                </a:ext>
              </a:extLst>
            </p:cNvPr>
            <p:cNvSpPr/>
            <p:nvPr/>
          </p:nvSpPr>
          <p:spPr>
            <a:xfrm>
              <a:off x="8666645" y="2092265"/>
              <a:ext cx="21689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خصائص الوظيفة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502B78-4D9B-07EB-2D19-DCD73BFCB405}"/>
                </a:ext>
              </a:extLst>
            </p:cNvPr>
            <p:cNvSpPr/>
            <p:nvPr/>
          </p:nvSpPr>
          <p:spPr>
            <a:xfrm>
              <a:off x="7391795" y="2369264"/>
              <a:ext cx="47186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4AF618-CC59-F0A0-3120-223F5F418519}"/>
              </a:ext>
            </a:extLst>
          </p:cNvPr>
          <p:cNvGrpSpPr/>
          <p:nvPr/>
        </p:nvGrpSpPr>
        <p:grpSpPr>
          <a:xfrm>
            <a:off x="7357562" y="4733750"/>
            <a:ext cx="4718615" cy="538609"/>
            <a:chOff x="7357560" y="4411319"/>
            <a:chExt cx="4718615" cy="5386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E539BD-EFE8-C216-8DE7-3915E984E35F}"/>
                </a:ext>
              </a:extLst>
            </p:cNvPr>
            <p:cNvSpPr/>
            <p:nvPr/>
          </p:nvSpPr>
          <p:spPr>
            <a:xfrm>
              <a:off x="8716509" y="4411319"/>
              <a:ext cx="20007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نوع الشخصية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F0CDB1-D403-93B5-0D69-4C1AE685E6E0}"/>
                </a:ext>
              </a:extLst>
            </p:cNvPr>
            <p:cNvSpPr/>
            <p:nvPr/>
          </p:nvSpPr>
          <p:spPr>
            <a:xfrm>
              <a:off x="7357560" y="4688318"/>
              <a:ext cx="47186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90EBCD-17AE-04C7-6B69-71F141DE67AD}"/>
              </a:ext>
            </a:extLst>
          </p:cNvPr>
          <p:cNvGrpSpPr/>
          <p:nvPr/>
        </p:nvGrpSpPr>
        <p:grpSpPr>
          <a:xfrm>
            <a:off x="191103" y="964186"/>
            <a:ext cx="4847638" cy="538609"/>
            <a:chOff x="285492" y="1106545"/>
            <a:chExt cx="4847638" cy="5386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D77D37-4370-D703-910C-F8149D2D6E73}"/>
                </a:ext>
              </a:extLst>
            </p:cNvPr>
            <p:cNvSpPr/>
            <p:nvPr/>
          </p:nvSpPr>
          <p:spPr>
            <a:xfrm>
              <a:off x="1648847" y="1106545"/>
              <a:ext cx="21209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ماذا تحب وماذا تكره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4542F8-B37D-C07C-6B71-1A5A9D88F7D5}"/>
                </a:ext>
              </a:extLst>
            </p:cNvPr>
            <p:cNvSpPr/>
            <p:nvPr/>
          </p:nvSpPr>
          <p:spPr>
            <a:xfrm>
              <a:off x="285492" y="1383544"/>
              <a:ext cx="484763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3466EC-845D-F4DB-DAA9-9095B5D9C5A8}"/>
              </a:ext>
            </a:extLst>
          </p:cNvPr>
          <p:cNvGrpSpPr/>
          <p:nvPr/>
        </p:nvGrpSpPr>
        <p:grpSpPr>
          <a:xfrm>
            <a:off x="255614" y="2974240"/>
            <a:ext cx="4718615" cy="538609"/>
            <a:chOff x="115825" y="2170800"/>
            <a:chExt cx="4718615" cy="53860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5969AB-992D-D117-999B-5481341CBE49}"/>
                </a:ext>
              </a:extLst>
            </p:cNvPr>
            <p:cNvSpPr/>
            <p:nvPr/>
          </p:nvSpPr>
          <p:spPr>
            <a:xfrm>
              <a:off x="1155294" y="2170800"/>
              <a:ext cx="26396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قنوات التسويق المستخدمة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000E7E-77A6-5FAE-3538-AF965D461C57}"/>
                </a:ext>
              </a:extLst>
            </p:cNvPr>
            <p:cNvSpPr/>
            <p:nvPr/>
          </p:nvSpPr>
          <p:spPr>
            <a:xfrm>
              <a:off x="115825" y="2447799"/>
              <a:ext cx="47186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D59039-5052-6CB4-981A-1E70C61117F2}"/>
              </a:ext>
            </a:extLst>
          </p:cNvPr>
          <p:cNvGrpSpPr/>
          <p:nvPr/>
        </p:nvGrpSpPr>
        <p:grpSpPr>
          <a:xfrm>
            <a:off x="255614" y="4733750"/>
            <a:ext cx="4718615" cy="538609"/>
            <a:chOff x="255614" y="4988202"/>
            <a:chExt cx="4718615" cy="5386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CE408C-C74A-CDCB-2B99-5C5CB3FBD4F5}"/>
                </a:ext>
              </a:extLst>
            </p:cNvPr>
            <p:cNvSpPr/>
            <p:nvPr/>
          </p:nvSpPr>
          <p:spPr>
            <a:xfrm>
              <a:off x="1336505" y="4988202"/>
              <a:ext cx="25568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1200" cap="none" spc="0" normalizeH="0" baseline="0" noProof="0">
                  <a:ln>
                    <a:noFill/>
                  </a:ln>
                  <a:solidFill>
                    <a:srgbClr val="36B79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Neo Sans Arabic Bold"/>
                </a:rPr>
                <a:t>الاستفادة من القيمة المقدمة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6B7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 Bold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9F2244-7FA3-426E-790A-7A5C3C97EB88}"/>
                </a:ext>
              </a:extLst>
            </p:cNvPr>
            <p:cNvSpPr/>
            <p:nvPr/>
          </p:nvSpPr>
          <p:spPr>
            <a:xfrm>
              <a:off x="255614" y="5265201"/>
              <a:ext cx="47186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Neo Sans Arabic"/>
              </a:endParaRPr>
            </a:p>
          </p:txBody>
        </p:sp>
      </p:grpSp>
      <p:sp>
        <p:nvSpPr>
          <p:cNvPr id="33" name="Title 2">
            <a:extLst>
              <a:ext uri="{FF2B5EF4-FFF2-40B4-BE49-F238E27FC236}">
                <a16:creationId xmlns:a16="http://schemas.microsoft.com/office/drawing/2014/main" id="{DF0CFBD4-6AEA-F137-995C-CD35A900FE7B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95463"/>
                </a:solidFill>
                <a:effectLst/>
                <a:uLnTx/>
                <a:uFillTx/>
                <a:ea typeface="+mj-ea"/>
                <a:cs typeface="Neo Sans Arabic Bold"/>
              </a:rPr>
              <a:t>تفصيل شخصية المستفيدين: </a:t>
            </a:r>
            <a:endParaRPr kumimoji="0" lang="en-SA" sz="2000" b="0" i="0" u="none" strike="noStrike" kern="1200" cap="none" spc="0" normalizeH="0" baseline="0" noProof="0" dirty="0">
              <a:ln>
                <a:noFill/>
              </a:ln>
              <a:solidFill>
                <a:srgbClr val="095463"/>
              </a:solidFill>
              <a:effectLst/>
              <a:uLnTx/>
              <a:uFillTx/>
              <a:ea typeface="+mj-ea"/>
              <a:cs typeface="Neo Sans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147434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E1BDA-5E07-414A-8101-29DABEB15B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95463">
                    <a:tint val="75000"/>
                  </a:srgbClr>
                </a:solidFill>
                <a:effectLst/>
                <a:uLnTx/>
                <a:uFillTx/>
                <a:ea typeface="+mn-ea"/>
                <a:cs typeface="Neo Sans Arabic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95463">
                  <a:tint val="75000"/>
                </a:srgbClr>
              </a:solidFill>
              <a:effectLst/>
              <a:uLnTx/>
              <a:uFillTx/>
              <a:ea typeface="+mn-ea"/>
              <a:cs typeface="Neo Sans Arabic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DF0CFBD4-6AEA-F137-995C-CD35A900FE7B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095463"/>
                </a:solidFill>
                <a:effectLst/>
                <a:uLnTx/>
                <a:uFillTx/>
                <a:ea typeface="+mj-ea"/>
                <a:cs typeface="Neo Sans Arabic Bold"/>
              </a:rPr>
              <a:t>قائمة الخدمات</a:t>
            </a:r>
            <a:endParaRPr kumimoji="0" lang="en-SA" sz="2000" b="0" i="0" u="none" strike="noStrike" kern="1200" cap="none" spc="0" normalizeH="0" baseline="0" noProof="0">
              <a:ln>
                <a:noFill/>
              </a:ln>
              <a:solidFill>
                <a:srgbClr val="095463"/>
              </a:solidFill>
              <a:effectLst/>
              <a:uLnTx/>
              <a:uFillTx/>
              <a:ea typeface="+mj-ea"/>
              <a:cs typeface="Neo Sans Arabic Bold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A91B5-A9B3-7803-D4B4-C059FB927B5E}"/>
              </a:ext>
            </a:extLst>
          </p:cNvPr>
          <p:cNvGraphicFramePr>
            <a:graphicFrameLocks noGrp="1"/>
          </p:cNvGraphicFramePr>
          <p:nvPr/>
        </p:nvGraphicFramePr>
        <p:xfrm>
          <a:off x="202691" y="696684"/>
          <a:ext cx="11474195" cy="5647198"/>
        </p:xfrm>
        <a:graphic>
          <a:graphicData uri="http://schemas.openxmlformats.org/drawingml/2006/table">
            <a:tbl>
              <a:tblPr firstRow="1" bandRow="1"/>
              <a:tblGrid>
                <a:gridCol w="2281745">
                  <a:extLst>
                    <a:ext uri="{9D8B030D-6E8A-4147-A177-3AD203B41FA5}">
                      <a16:colId xmlns:a16="http://schemas.microsoft.com/office/drawing/2014/main" val="2298255388"/>
                    </a:ext>
                  </a:extLst>
                </a:gridCol>
                <a:gridCol w="2281745">
                  <a:extLst>
                    <a:ext uri="{9D8B030D-6E8A-4147-A177-3AD203B41FA5}">
                      <a16:colId xmlns:a16="http://schemas.microsoft.com/office/drawing/2014/main" val="36488391"/>
                    </a:ext>
                  </a:extLst>
                </a:gridCol>
                <a:gridCol w="3706485">
                  <a:extLst>
                    <a:ext uri="{9D8B030D-6E8A-4147-A177-3AD203B41FA5}">
                      <a16:colId xmlns:a16="http://schemas.microsoft.com/office/drawing/2014/main" val="3329281529"/>
                    </a:ext>
                  </a:extLst>
                </a:gridCol>
                <a:gridCol w="2731627">
                  <a:extLst>
                    <a:ext uri="{9D8B030D-6E8A-4147-A177-3AD203B41FA5}">
                      <a16:colId xmlns:a16="http://schemas.microsoft.com/office/drawing/2014/main" val="2777840219"/>
                    </a:ext>
                  </a:extLst>
                </a:gridCol>
                <a:gridCol w="472593">
                  <a:extLst>
                    <a:ext uri="{9D8B030D-6E8A-4147-A177-3AD203B41FA5}">
                      <a16:colId xmlns:a16="http://schemas.microsoft.com/office/drawing/2014/main" val="2485828668"/>
                    </a:ext>
                  </a:extLst>
                </a:gridCol>
              </a:tblGrid>
              <a:tr h="467086"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القيمة المضافة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الفئة المستهدفة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وصف الخدمة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اسم الخدمة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#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3962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848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1970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1989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1312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66366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2051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7521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2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29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6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BF41AC-AFF0-2F8A-2BBD-8B5864B1A30A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 dirty="0"/>
              <a:t>حصر أصحاب المصلحة للمنظمة كالتالي</a:t>
            </a:r>
            <a:endParaRPr lang="en-SA" sz="2000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8109391-52CA-ECC2-560E-B56BE61C72F0}"/>
              </a:ext>
            </a:extLst>
          </p:cNvPr>
          <p:cNvGrpSpPr/>
          <p:nvPr/>
        </p:nvGrpSpPr>
        <p:grpSpPr>
          <a:xfrm>
            <a:off x="495416" y="6287138"/>
            <a:ext cx="10898526" cy="437796"/>
            <a:chOff x="495416" y="3251838"/>
            <a:chExt cx="10898526" cy="43779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1BB455F-5D29-D741-B81A-79A60A45A613}"/>
                </a:ext>
              </a:extLst>
            </p:cNvPr>
            <p:cNvSpPr/>
            <p:nvPr/>
          </p:nvSpPr>
          <p:spPr>
            <a:xfrm>
              <a:off x="4939082" y="3256190"/>
              <a:ext cx="5640052" cy="39026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88C9728-1EAC-CE4D-3294-4308390B8E73}"/>
                </a:ext>
              </a:extLst>
            </p:cNvPr>
            <p:cNvSpPr txBox="1"/>
            <p:nvPr/>
          </p:nvSpPr>
          <p:spPr>
            <a:xfrm>
              <a:off x="705883" y="3349682"/>
              <a:ext cx="654462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منخفض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4E99CD7-6847-9749-1561-0F1A734B3CFD}"/>
                </a:ext>
              </a:extLst>
            </p:cNvPr>
            <p:cNvSpPr txBox="1"/>
            <p:nvPr/>
          </p:nvSpPr>
          <p:spPr>
            <a:xfrm>
              <a:off x="9285107" y="3294265"/>
              <a:ext cx="1294026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تواصل بشكل مستمر </a:t>
              </a:r>
            </a:p>
            <a:p>
              <a:pPr algn="ctr"/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شبه يومي/اسبوعي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565406C-A059-9979-F65F-F89521F5B211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54516" y="3277241"/>
              <a:ext cx="348169" cy="348170"/>
              <a:chOff x="6096000" y="3429000"/>
              <a:chExt cx="254000" cy="254000"/>
            </a:xfrm>
          </p:grpSpPr>
          <p:sp>
            <p:nvSpPr>
              <p:cNvPr id="87" name="background">
                <a:extLst>
                  <a:ext uri="{FF2B5EF4-FFF2-40B4-BE49-F238E27FC236}">
                    <a16:creationId xmlns:a16="http://schemas.microsoft.com/office/drawing/2014/main" id="{D01E150D-EA6C-DE9E-94C1-D7C32B466DD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88" name="arc">
                <a:extLst>
                  <a:ext uri="{FF2B5EF4-FFF2-40B4-BE49-F238E27FC236}">
                    <a16:creationId xmlns:a16="http://schemas.microsoft.com/office/drawing/2014/main" id="{7E8B385A-8A41-6AFB-00EC-CB91C49A32A8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arc">
                <a:avLst>
                  <a:gd name="adj1" fmla="val 16200000"/>
                  <a:gd name="adj2" fmla="val 5314324"/>
                </a:avLst>
              </a:prstGeom>
              <a:solidFill>
                <a:srgbClr val="50606A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 cap="flat" cmpd="sng" algn="ctr">
                    <a:solidFill>
                      <a:schemeClr val="accent1"/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50606A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89" name="circle">
                <a:extLst>
                  <a:ext uri="{FF2B5EF4-FFF2-40B4-BE49-F238E27FC236}">
                    <a16:creationId xmlns:a16="http://schemas.microsoft.com/office/drawing/2014/main" id="{E26C7C7D-247F-8929-6D2D-CB606E81B39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5689"/>
                </a:solidFill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62B2607-B337-9A9B-598B-3AB2E0CB52B6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5202568" y="3277241"/>
              <a:ext cx="348169" cy="348170"/>
              <a:chOff x="6096000" y="3429000"/>
              <a:chExt cx="254000" cy="254000"/>
            </a:xfrm>
          </p:grpSpPr>
          <p:sp>
            <p:nvSpPr>
              <p:cNvPr id="91" name="background">
                <a:extLst>
                  <a:ext uri="{FF2B5EF4-FFF2-40B4-BE49-F238E27FC236}">
                    <a16:creationId xmlns:a16="http://schemas.microsoft.com/office/drawing/2014/main" id="{3D520DF3-BC00-6E54-8B11-FBF9FE896AF8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92" name="arc">
                <a:extLst>
                  <a:ext uri="{FF2B5EF4-FFF2-40B4-BE49-F238E27FC236}">
                    <a16:creationId xmlns:a16="http://schemas.microsoft.com/office/drawing/2014/main" id="{D9E3A9B4-F3C3-0D9A-199D-A4707EDFEFB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arc">
                <a:avLst>
                  <a:gd name="adj1" fmla="val 16200000"/>
                  <a:gd name="adj2" fmla="val 18019460"/>
                </a:avLst>
              </a:prstGeom>
              <a:solidFill>
                <a:srgbClr val="50606A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 cap="flat" cmpd="sng" algn="ctr">
                    <a:solidFill>
                      <a:schemeClr val="accent1"/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50606A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93" name="circle">
                <a:extLst>
                  <a:ext uri="{FF2B5EF4-FFF2-40B4-BE49-F238E27FC236}">
                    <a16:creationId xmlns:a16="http://schemas.microsoft.com/office/drawing/2014/main" id="{EDB9AA2D-C2FA-A37A-8E73-3C0D564A824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5689"/>
                </a:solidFill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5CDDBF5-CF71-0D33-A869-22CDBAF1DFBC}"/>
                </a:ext>
              </a:extLst>
            </p:cNvPr>
            <p:cNvSpPr txBox="1"/>
            <p:nvPr/>
          </p:nvSpPr>
          <p:spPr>
            <a:xfrm>
              <a:off x="3160321" y="3349682"/>
              <a:ext cx="1715539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التأثير</a:t>
              </a:r>
              <a:r>
                <a:rPr lang="ar-SA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 على أعمال المنظمة</a:t>
              </a:r>
              <a:r>
                <a:rPr lang="ar-JO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:</a:t>
              </a:r>
              <a:endParaRPr lang="en-US" sz="10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00BCC46-1F1B-C063-40CB-05349DCA0B35}"/>
                </a:ext>
              </a:extLst>
            </p:cNvPr>
            <p:cNvSpPr txBox="1"/>
            <p:nvPr/>
          </p:nvSpPr>
          <p:spPr>
            <a:xfrm>
              <a:off x="2736982" y="3349682"/>
              <a:ext cx="513020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عالي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D2F3907F-9841-E5EF-8B61-046C6E56DDA6}"/>
                </a:ext>
              </a:extLst>
            </p:cNvPr>
            <p:cNvSpPr/>
            <p:nvPr/>
          </p:nvSpPr>
          <p:spPr>
            <a:xfrm rot="10800000">
              <a:off x="552756" y="3296653"/>
              <a:ext cx="260089" cy="348170"/>
            </a:xfrm>
            <a:prstGeom prst="triangle">
              <a:avLst>
                <a:gd name="adj" fmla="val 53449"/>
              </a:avLst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EA321C2-4D99-7766-4A70-0BFD5DE36AE7}"/>
                </a:ext>
              </a:extLst>
            </p:cNvPr>
            <p:cNvSpPr txBox="1"/>
            <p:nvPr/>
          </p:nvSpPr>
          <p:spPr>
            <a:xfrm>
              <a:off x="1838749" y="3349682"/>
              <a:ext cx="609887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متوسط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540E8C6-2986-F5A4-AC3F-DDB2E37EB39C}"/>
                </a:ext>
              </a:extLst>
            </p:cNvPr>
            <p:cNvSpPr txBox="1"/>
            <p:nvPr/>
          </p:nvSpPr>
          <p:spPr>
            <a:xfrm>
              <a:off x="705883" y="3349682"/>
              <a:ext cx="654462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منخفض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8F6C5BA0-3D67-41C6-B86F-FB466255D7AF}"/>
                </a:ext>
              </a:extLst>
            </p:cNvPr>
            <p:cNvSpPr/>
            <p:nvPr/>
          </p:nvSpPr>
          <p:spPr>
            <a:xfrm>
              <a:off x="2555920" y="3296650"/>
              <a:ext cx="260089" cy="348170"/>
            </a:xfrm>
            <a:prstGeom prst="triangle">
              <a:avLst>
                <a:gd name="adj" fmla="val 53449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C2F2ED8-3DDB-1AC1-B6DD-FCADFCD5B712}"/>
                </a:ext>
              </a:extLst>
            </p:cNvPr>
            <p:cNvSpPr txBox="1"/>
            <p:nvPr/>
          </p:nvSpPr>
          <p:spPr>
            <a:xfrm>
              <a:off x="2736982" y="3349682"/>
              <a:ext cx="513020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عالي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A10E1C2-BF32-4E0F-49E4-24BD0B57B1BD}"/>
                </a:ext>
              </a:extLst>
            </p:cNvPr>
            <p:cNvGrpSpPr/>
            <p:nvPr/>
          </p:nvGrpSpPr>
          <p:grpSpPr>
            <a:xfrm>
              <a:off x="1478317" y="3283486"/>
              <a:ext cx="374494" cy="374498"/>
              <a:chOff x="3426956" y="6558266"/>
              <a:chExt cx="273205" cy="273207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68E2FCB-4219-F3DA-3BB3-DB5957BD0D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6956" y="6558266"/>
                <a:ext cx="273205" cy="273205"/>
              </a:xfrm>
              <a:prstGeom prst="ellipse">
                <a:avLst/>
              </a:prstGeom>
              <a:solidFill>
                <a:srgbClr val="B3D2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27432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rPr>
                  <a:t>~</a:t>
                </a:r>
                <a:endParaRPr kumimoji="0" lang="ar-SA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88FB1EC-CEA0-0CED-CD18-4877E6DE0D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6956" y="6558268"/>
                <a:ext cx="273205" cy="273205"/>
              </a:xfrm>
              <a:prstGeom prst="ellipse">
                <a:avLst/>
              </a:prstGeom>
              <a:solidFill>
                <a:srgbClr val="B3D2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27432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rPr>
                  <a:t>~</a:t>
                </a:r>
                <a:endParaRPr kumimoji="0" lang="ar-SA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D43DFBC-9CB0-4771-6CEE-CBF910C26BC6}"/>
                </a:ext>
              </a:extLst>
            </p:cNvPr>
            <p:cNvSpPr txBox="1"/>
            <p:nvPr/>
          </p:nvSpPr>
          <p:spPr>
            <a:xfrm>
              <a:off x="1838749" y="3349682"/>
              <a:ext cx="609887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متوسط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290287E-39A1-E072-9433-EB245BC675B4}"/>
                </a:ext>
              </a:extLst>
            </p:cNvPr>
            <p:cNvSpPr txBox="1"/>
            <p:nvPr/>
          </p:nvSpPr>
          <p:spPr>
            <a:xfrm>
              <a:off x="5556958" y="3294265"/>
              <a:ext cx="1402893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تواصل في مناسبات قليلة جدا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540BA0-F99C-B865-80A0-869B9B92C783}"/>
                </a:ext>
              </a:extLst>
            </p:cNvPr>
            <p:cNvGrpSpPr/>
            <p:nvPr/>
          </p:nvGrpSpPr>
          <p:grpSpPr>
            <a:xfrm>
              <a:off x="8999619" y="3277238"/>
              <a:ext cx="348169" cy="348170"/>
              <a:chOff x="8892463" y="6540161"/>
              <a:chExt cx="254000" cy="254000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E7E9E2F2-49E8-16FE-3DA4-65FC680BD769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>
              <a:xfrm>
                <a:off x="8892463" y="6540161"/>
                <a:ext cx="254000" cy="254000"/>
                <a:chOff x="6096000" y="3429000"/>
                <a:chExt cx="254000" cy="254000"/>
              </a:xfrm>
            </p:grpSpPr>
            <p:sp>
              <p:nvSpPr>
                <p:cNvPr id="109" name="background">
                  <a:extLst>
                    <a:ext uri="{FF2B5EF4-FFF2-40B4-BE49-F238E27FC236}">
                      <a16:creationId xmlns:a16="http://schemas.microsoft.com/office/drawing/2014/main" id="{3F193B1E-0B57-482C-0287-47ADCDD55BCF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254000" cy="2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endParaRPr>
                </a:p>
              </p:txBody>
            </p:sp>
            <p:sp>
              <p:nvSpPr>
                <p:cNvPr id="110" name="arc">
                  <a:extLst>
                    <a:ext uri="{FF2B5EF4-FFF2-40B4-BE49-F238E27FC236}">
                      <a16:creationId xmlns:a16="http://schemas.microsoft.com/office/drawing/2014/main" id="{B47C39C5-0732-7268-9430-F14871B21E66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254000" cy="254000"/>
                </a:xfrm>
                <a:prstGeom prst="arc">
                  <a:avLst>
                    <a:gd name="adj1" fmla="val 16200000"/>
                    <a:gd name="adj2" fmla="val 16025129"/>
                  </a:avLst>
                </a:prstGeom>
                <a:solidFill>
                  <a:srgbClr val="50606A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</a14:hiddenLine>
                  </a:ext>
                </a:extLst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0606A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endParaRPr>
                </a:p>
              </p:txBody>
            </p:sp>
            <p:sp>
              <p:nvSpPr>
                <p:cNvPr id="111" name="circle">
                  <a:extLst>
                    <a:ext uri="{FF2B5EF4-FFF2-40B4-BE49-F238E27FC236}">
                      <a16:creationId xmlns:a16="http://schemas.microsoft.com/office/drawing/2014/main" id="{EF45A082-80DD-4B5F-5A27-B64841F32B2C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254000" cy="254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005689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</a:extLst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endParaRPr>
                </a:p>
              </p:txBody>
            </p:sp>
          </p:grpSp>
          <p:sp>
            <p:nvSpPr>
              <p:cNvPr id="108" name="circle">
                <a:extLst>
                  <a:ext uri="{FF2B5EF4-FFF2-40B4-BE49-F238E27FC236}">
                    <a16:creationId xmlns:a16="http://schemas.microsoft.com/office/drawing/2014/main" id="{FB182DA1-7287-0D4F-E8EE-D3EEB61901F1}"/>
                  </a:ext>
                </a:extLst>
              </p:cNvPr>
              <p:cNvSpPr/>
              <p:nvPr/>
            </p:nvSpPr>
            <p:spPr>
              <a:xfrm>
                <a:off x="8892463" y="6540161"/>
                <a:ext cx="254000" cy="2540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5689"/>
                </a:solidFill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338AEA0-894A-02B6-608B-620A9E075D37}"/>
                </a:ext>
              </a:extLst>
            </p:cNvPr>
            <p:cNvSpPr txBox="1"/>
            <p:nvPr/>
          </p:nvSpPr>
          <p:spPr>
            <a:xfrm>
              <a:off x="7286558" y="3266934"/>
              <a:ext cx="1519217" cy="36878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تواصل </a:t>
              </a:r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متقطع وينحصر في </a:t>
              </a:r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أعمال</a:t>
              </a:r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 محددة المدة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FB27E5F-8946-B984-EF8E-40B09F48CED8}"/>
                </a:ext>
              </a:extLst>
            </p:cNvPr>
            <p:cNvSpPr txBox="1"/>
            <p:nvPr/>
          </p:nvSpPr>
          <p:spPr>
            <a:xfrm>
              <a:off x="10609991" y="3294265"/>
              <a:ext cx="783951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SA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التواصل</a:t>
              </a:r>
              <a:r>
                <a:rPr lang="ar-JO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:</a:t>
              </a:r>
              <a:endParaRPr lang="en-US" sz="10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4654ADC-25CE-6F98-2CDB-22B0A754320C}"/>
                </a:ext>
              </a:extLst>
            </p:cNvPr>
            <p:cNvSpPr/>
            <p:nvPr/>
          </p:nvSpPr>
          <p:spPr>
            <a:xfrm>
              <a:off x="495416" y="3251838"/>
              <a:ext cx="2750563" cy="437796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7B182F2-2994-1735-E843-C1C2C8D50874}"/>
              </a:ext>
            </a:extLst>
          </p:cNvPr>
          <p:cNvGrpSpPr/>
          <p:nvPr/>
        </p:nvGrpSpPr>
        <p:grpSpPr>
          <a:xfrm>
            <a:off x="554599" y="1987933"/>
            <a:ext cx="11141985" cy="1252351"/>
            <a:chOff x="554599" y="1888569"/>
            <a:chExt cx="11141985" cy="1252351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AFB399D9-A5F5-B2BF-CD93-40969775FB41}"/>
                </a:ext>
              </a:extLst>
            </p:cNvPr>
            <p:cNvSpPr/>
            <p:nvPr/>
          </p:nvSpPr>
          <p:spPr>
            <a:xfrm>
              <a:off x="1339662" y="1888569"/>
              <a:ext cx="789160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50ECC290-76DD-AADE-D716-00928E7F3773}"/>
                </a:ext>
              </a:extLst>
            </p:cNvPr>
            <p:cNvSpPr/>
            <p:nvPr/>
          </p:nvSpPr>
          <p:spPr>
            <a:xfrm>
              <a:off x="554599" y="1888569"/>
              <a:ext cx="73898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386E396D-80AB-2769-A5CC-A352AC617AFF}"/>
                </a:ext>
              </a:extLst>
            </p:cNvPr>
            <p:cNvSpPr/>
            <p:nvPr/>
          </p:nvSpPr>
          <p:spPr>
            <a:xfrm>
              <a:off x="3833753" y="1888569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AB24CBAE-3B2D-D9EF-2EC6-1BE9427001AD}"/>
                </a:ext>
              </a:extLst>
            </p:cNvPr>
            <p:cNvSpPr/>
            <p:nvPr/>
          </p:nvSpPr>
          <p:spPr>
            <a:xfrm>
              <a:off x="7805526" y="1888569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7AAEC8E9-EC8F-CE98-FC10-123FFAA2C253}"/>
                </a:ext>
              </a:extLst>
            </p:cNvPr>
            <p:cNvSpPr/>
            <p:nvPr/>
          </p:nvSpPr>
          <p:spPr>
            <a:xfrm>
              <a:off x="5492608" y="1888569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JO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DD541667-E18E-9105-192E-FF217263415D}"/>
                </a:ext>
              </a:extLst>
            </p:cNvPr>
            <p:cNvSpPr/>
            <p:nvPr/>
          </p:nvSpPr>
          <p:spPr>
            <a:xfrm>
              <a:off x="10118444" y="1888569"/>
              <a:ext cx="84297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43D73873-823C-D434-98FB-6ACD6D7123E4}"/>
                </a:ext>
              </a:extLst>
            </p:cNvPr>
            <p:cNvSpPr/>
            <p:nvPr/>
          </p:nvSpPr>
          <p:spPr>
            <a:xfrm>
              <a:off x="11007499" y="1888569"/>
              <a:ext cx="689085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223AE8E-8C0E-C7E0-511A-2FD596F0B297}"/>
                </a:ext>
              </a:extLst>
            </p:cNvPr>
            <p:cNvSpPr/>
            <p:nvPr/>
          </p:nvSpPr>
          <p:spPr>
            <a:xfrm>
              <a:off x="2174898" y="1888569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CE23713-14E5-F8CE-8C3A-BB4A41E399E4}"/>
              </a:ext>
            </a:extLst>
          </p:cNvPr>
          <p:cNvGrpSpPr/>
          <p:nvPr/>
        </p:nvGrpSpPr>
        <p:grpSpPr>
          <a:xfrm>
            <a:off x="554599" y="894177"/>
            <a:ext cx="11141985" cy="918726"/>
            <a:chOff x="554599" y="894177"/>
            <a:chExt cx="11141985" cy="918726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8A06030C-E995-B218-8BB2-72C51256863B}"/>
                </a:ext>
              </a:extLst>
            </p:cNvPr>
            <p:cNvSpPr/>
            <p:nvPr/>
          </p:nvSpPr>
          <p:spPr>
            <a:xfrm>
              <a:off x="1339662" y="894177"/>
              <a:ext cx="789160" cy="918724"/>
            </a:xfrm>
            <a:prstGeom prst="roundRect">
              <a:avLst>
                <a:gd name="adj" fmla="val 5094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التواصل</a:t>
              </a:r>
              <a:endParaRPr kumimoji="0" lang="ar-SA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83F1DEB0-94F0-8D59-703D-522A393AEDF8}"/>
                </a:ext>
              </a:extLst>
            </p:cNvPr>
            <p:cNvSpPr/>
            <p:nvPr/>
          </p:nvSpPr>
          <p:spPr>
            <a:xfrm>
              <a:off x="554599" y="894177"/>
              <a:ext cx="738987" cy="918724"/>
            </a:xfrm>
            <a:prstGeom prst="roundRect">
              <a:avLst>
                <a:gd name="adj" fmla="val 5094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التأثير</a:t>
              </a:r>
              <a:endParaRPr kumimoji="0" lang="ar-SA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9E08FCD6-DBA4-6BFC-6FA4-D1CD7F809073}"/>
                </a:ext>
              </a:extLst>
            </p:cNvPr>
            <p:cNvSpPr/>
            <p:nvPr/>
          </p:nvSpPr>
          <p:spPr>
            <a:xfrm>
              <a:off x="3833753" y="894177"/>
              <a:ext cx="1612779" cy="918724"/>
            </a:xfrm>
            <a:prstGeom prst="roundRect">
              <a:avLst>
                <a:gd name="adj" fmla="val 5094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أبرز المرئيات والتحديات</a:t>
              </a: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5EEBDB1E-46E2-1001-73AE-5C2C12DB8455}"/>
                </a:ext>
              </a:extLst>
            </p:cNvPr>
            <p:cNvSpPr/>
            <p:nvPr/>
          </p:nvSpPr>
          <p:spPr>
            <a:xfrm>
              <a:off x="5498370" y="894178"/>
              <a:ext cx="4568236" cy="398692"/>
            </a:xfrm>
            <a:prstGeom prst="roundRect">
              <a:avLst>
                <a:gd name="adj" fmla="val 11739"/>
              </a:avLst>
            </a:prstGeom>
            <a:solidFill>
              <a:srgbClr val="00B5A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التفاعلات</a:t>
              </a: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6C256DF5-F401-F422-F73B-AF5525021953}"/>
                </a:ext>
              </a:extLst>
            </p:cNvPr>
            <p:cNvSpPr/>
            <p:nvPr/>
          </p:nvSpPr>
          <p:spPr>
            <a:xfrm>
              <a:off x="5492608" y="1327540"/>
              <a:ext cx="2266842" cy="485363"/>
            </a:xfrm>
            <a:prstGeom prst="roundRect">
              <a:avLst>
                <a:gd name="adj" fmla="val 9643"/>
              </a:avLst>
            </a:prstGeom>
            <a:solidFill>
              <a:srgbClr val="00B5A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من المنظمة للجهة 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E7049C36-7CD4-BD07-ABA3-179C3606300C}"/>
                </a:ext>
              </a:extLst>
            </p:cNvPr>
            <p:cNvSpPr/>
            <p:nvPr/>
          </p:nvSpPr>
          <p:spPr>
            <a:xfrm>
              <a:off x="7805526" y="1327540"/>
              <a:ext cx="2266842" cy="485363"/>
            </a:xfrm>
            <a:prstGeom prst="roundRect">
              <a:avLst>
                <a:gd name="adj" fmla="val 9643"/>
              </a:avLst>
            </a:prstGeom>
            <a:solidFill>
              <a:srgbClr val="00B5A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من الجهة للمنظمة</a:t>
              </a: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164F638F-A577-DAFB-DC26-99631F43689A}"/>
                </a:ext>
              </a:extLst>
            </p:cNvPr>
            <p:cNvSpPr/>
            <p:nvPr/>
          </p:nvSpPr>
          <p:spPr>
            <a:xfrm>
              <a:off x="10118444" y="894178"/>
              <a:ext cx="842977" cy="918725"/>
            </a:xfrm>
            <a:prstGeom prst="roundRect">
              <a:avLst>
                <a:gd name="adj" fmla="val 5094"/>
              </a:avLst>
            </a:prstGeom>
            <a:solidFill>
              <a:srgbClr val="006C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أصحاب المصلحة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825D3A9A-C688-B7D5-915D-C0363307A7A7}"/>
                </a:ext>
              </a:extLst>
            </p:cNvPr>
            <p:cNvSpPr/>
            <p:nvPr/>
          </p:nvSpPr>
          <p:spPr>
            <a:xfrm>
              <a:off x="11007499" y="894178"/>
              <a:ext cx="689085" cy="918725"/>
            </a:xfrm>
            <a:prstGeom prst="roundRect">
              <a:avLst>
                <a:gd name="adj" fmla="val 5094"/>
              </a:avLst>
            </a:prstGeom>
            <a:solidFill>
              <a:srgbClr val="B7A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التصنيف الرئيسي</a:t>
              </a: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D0BA73E8-B3B3-4CF7-6419-F83917489007}"/>
                </a:ext>
              </a:extLst>
            </p:cNvPr>
            <p:cNvSpPr/>
            <p:nvPr/>
          </p:nvSpPr>
          <p:spPr>
            <a:xfrm>
              <a:off x="2174898" y="894177"/>
              <a:ext cx="1612779" cy="918724"/>
            </a:xfrm>
            <a:prstGeom prst="roundRect">
              <a:avLst>
                <a:gd name="adj" fmla="val 5094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آلية المحافظة على العلاقة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5EB2491-5003-9FA7-291A-7401C8D1CC41}"/>
              </a:ext>
            </a:extLst>
          </p:cNvPr>
          <p:cNvGrpSpPr/>
          <p:nvPr/>
        </p:nvGrpSpPr>
        <p:grpSpPr>
          <a:xfrm>
            <a:off x="554599" y="3415314"/>
            <a:ext cx="11141985" cy="1252351"/>
            <a:chOff x="554599" y="3238764"/>
            <a:chExt cx="11141985" cy="1252351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2FC42D61-037D-048C-F238-708D541CC83D}"/>
                </a:ext>
              </a:extLst>
            </p:cNvPr>
            <p:cNvSpPr/>
            <p:nvPr/>
          </p:nvSpPr>
          <p:spPr>
            <a:xfrm>
              <a:off x="1339662" y="3238764"/>
              <a:ext cx="789160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9BE76116-B41D-03F3-27DE-2CC30BDB1055}"/>
                </a:ext>
              </a:extLst>
            </p:cNvPr>
            <p:cNvSpPr/>
            <p:nvPr/>
          </p:nvSpPr>
          <p:spPr>
            <a:xfrm>
              <a:off x="554599" y="3238764"/>
              <a:ext cx="73898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F3C96519-9A4F-5AC5-61F7-8CC1F55E4B98}"/>
                </a:ext>
              </a:extLst>
            </p:cNvPr>
            <p:cNvSpPr/>
            <p:nvPr/>
          </p:nvSpPr>
          <p:spPr>
            <a:xfrm>
              <a:off x="3833753" y="3238764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F4F5FAB4-665D-4A8B-54E0-7E7E6D29A90A}"/>
                </a:ext>
              </a:extLst>
            </p:cNvPr>
            <p:cNvSpPr/>
            <p:nvPr/>
          </p:nvSpPr>
          <p:spPr>
            <a:xfrm>
              <a:off x="7805526" y="3238764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7EBB3866-D16C-A068-9820-A9402756F06A}"/>
                </a:ext>
              </a:extLst>
            </p:cNvPr>
            <p:cNvSpPr/>
            <p:nvPr/>
          </p:nvSpPr>
          <p:spPr>
            <a:xfrm>
              <a:off x="5492608" y="3238764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JO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13B81316-2232-6E4A-D0DD-19D3763B193F}"/>
                </a:ext>
              </a:extLst>
            </p:cNvPr>
            <p:cNvSpPr/>
            <p:nvPr/>
          </p:nvSpPr>
          <p:spPr>
            <a:xfrm>
              <a:off x="10118444" y="3238764"/>
              <a:ext cx="84297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D7EF9B53-7F03-A8BB-C0F1-011BDF78F93B}"/>
                </a:ext>
              </a:extLst>
            </p:cNvPr>
            <p:cNvSpPr/>
            <p:nvPr/>
          </p:nvSpPr>
          <p:spPr>
            <a:xfrm>
              <a:off x="11007499" y="3238764"/>
              <a:ext cx="689085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200255B8-6410-3942-5236-B32A814B222C}"/>
                </a:ext>
              </a:extLst>
            </p:cNvPr>
            <p:cNvSpPr/>
            <p:nvPr/>
          </p:nvSpPr>
          <p:spPr>
            <a:xfrm>
              <a:off x="2174898" y="3238764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3AFBFBC-CCB1-2823-EC36-FE2BCD360A02}"/>
              </a:ext>
            </a:extLst>
          </p:cNvPr>
          <p:cNvGrpSpPr/>
          <p:nvPr/>
        </p:nvGrpSpPr>
        <p:grpSpPr>
          <a:xfrm>
            <a:off x="554599" y="4842695"/>
            <a:ext cx="11141985" cy="1252351"/>
            <a:chOff x="554599" y="3238764"/>
            <a:chExt cx="11141985" cy="1252351"/>
          </a:xfrm>
        </p:grpSpPr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AE03B2E5-4D8A-463D-E1E2-74E20C059877}"/>
                </a:ext>
              </a:extLst>
            </p:cNvPr>
            <p:cNvSpPr/>
            <p:nvPr/>
          </p:nvSpPr>
          <p:spPr>
            <a:xfrm>
              <a:off x="1339662" y="3238764"/>
              <a:ext cx="789160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4FEDB128-8E0F-D60A-9971-01BB8C0867AF}"/>
                </a:ext>
              </a:extLst>
            </p:cNvPr>
            <p:cNvSpPr/>
            <p:nvPr/>
          </p:nvSpPr>
          <p:spPr>
            <a:xfrm>
              <a:off x="554599" y="3238764"/>
              <a:ext cx="73898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A5A086F9-5394-799B-E717-2D58BE43D58E}"/>
                </a:ext>
              </a:extLst>
            </p:cNvPr>
            <p:cNvSpPr/>
            <p:nvPr/>
          </p:nvSpPr>
          <p:spPr>
            <a:xfrm>
              <a:off x="3833753" y="3238764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CF01165B-8F79-E4CF-9A52-16E130321F4B}"/>
                </a:ext>
              </a:extLst>
            </p:cNvPr>
            <p:cNvSpPr/>
            <p:nvPr/>
          </p:nvSpPr>
          <p:spPr>
            <a:xfrm>
              <a:off x="7805526" y="3238764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C7155DF9-8ADE-B9D3-A839-DBCFCCB61979}"/>
                </a:ext>
              </a:extLst>
            </p:cNvPr>
            <p:cNvSpPr/>
            <p:nvPr/>
          </p:nvSpPr>
          <p:spPr>
            <a:xfrm>
              <a:off x="5492608" y="3238764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JO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5C71EFA5-50C0-FDCD-6792-D99C16166275}"/>
                </a:ext>
              </a:extLst>
            </p:cNvPr>
            <p:cNvSpPr/>
            <p:nvPr/>
          </p:nvSpPr>
          <p:spPr>
            <a:xfrm>
              <a:off x="10118444" y="3238764"/>
              <a:ext cx="84297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16E5DB23-EE03-DDA2-8E3F-322049BC6DC0}"/>
                </a:ext>
              </a:extLst>
            </p:cNvPr>
            <p:cNvSpPr/>
            <p:nvPr/>
          </p:nvSpPr>
          <p:spPr>
            <a:xfrm>
              <a:off x="11007499" y="3238764"/>
              <a:ext cx="689085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14ADB351-8F55-2D29-B0F5-D8F78DEE1FB7}"/>
                </a:ext>
              </a:extLst>
            </p:cNvPr>
            <p:cNvSpPr/>
            <p:nvPr/>
          </p:nvSpPr>
          <p:spPr>
            <a:xfrm>
              <a:off x="2174898" y="3238764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83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7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BF41AC-AFF0-2F8A-2BBD-8B5864B1A30A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 dirty="0"/>
              <a:t>حصر أصحاب المصلحة للمنظمة كالتالي</a:t>
            </a:r>
            <a:endParaRPr lang="en-SA" sz="2000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8109391-52CA-ECC2-560E-B56BE61C72F0}"/>
              </a:ext>
            </a:extLst>
          </p:cNvPr>
          <p:cNvGrpSpPr/>
          <p:nvPr/>
        </p:nvGrpSpPr>
        <p:grpSpPr>
          <a:xfrm>
            <a:off x="495416" y="6287138"/>
            <a:ext cx="10898526" cy="437796"/>
            <a:chOff x="495416" y="3251838"/>
            <a:chExt cx="10898526" cy="43779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1BB455F-5D29-D741-B81A-79A60A45A613}"/>
                </a:ext>
              </a:extLst>
            </p:cNvPr>
            <p:cNvSpPr/>
            <p:nvPr/>
          </p:nvSpPr>
          <p:spPr>
            <a:xfrm>
              <a:off x="4939082" y="3256190"/>
              <a:ext cx="5640052" cy="39026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88C9728-1EAC-CE4D-3294-4308390B8E73}"/>
                </a:ext>
              </a:extLst>
            </p:cNvPr>
            <p:cNvSpPr txBox="1"/>
            <p:nvPr/>
          </p:nvSpPr>
          <p:spPr>
            <a:xfrm>
              <a:off x="705883" y="3349682"/>
              <a:ext cx="654462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منخفض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4E99CD7-6847-9749-1561-0F1A734B3CFD}"/>
                </a:ext>
              </a:extLst>
            </p:cNvPr>
            <p:cNvSpPr txBox="1"/>
            <p:nvPr/>
          </p:nvSpPr>
          <p:spPr>
            <a:xfrm>
              <a:off x="9285107" y="3294265"/>
              <a:ext cx="1294026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تواصل بشكل مستمر </a:t>
              </a:r>
            </a:p>
            <a:p>
              <a:pPr algn="ctr"/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شبه يومي/اسبوعي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565406C-A059-9979-F65F-F89521F5B211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54516" y="3277241"/>
              <a:ext cx="348169" cy="348170"/>
              <a:chOff x="6096000" y="3429000"/>
              <a:chExt cx="254000" cy="254000"/>
            </a:xfrm>
          </p:grpSpPr>
          <p:sp>
            <p:nvSpPr>
              <p:cNvPr id="87" name="background">
                <a:extLst>
                  <a:ext uri="{FF2B5EF4-FFF2-40B4-BE49-F238E27FC236}">
                    <a16:creationId xmlns:a16="http://schemas.microsoft.com/office/drawing/2014/main" id="{D01E150D-EA6C-DE9E-94C1-D7C32B466DD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88" name="arc">
                <a:extLst>
                  <a:ext uri="{FF2B5EF4-FFF2-40B4-BE49-F238E27FC236}">
                    <a16:creationId xmlns:a16="http://schemas.microsoft.com/office/drawing/2014/main" id="{7E8B385A-8A41-6AFB-00EC-CB91C49A32A8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arc">
                <a:avLst>
                  <a:gd name="adj1" fmla="val 16200000"/>
                  <a:gd name="adj2" fmla="val 5314324"/>
                </a:avLst>
              </a:prstGeom>
              <a:solidFill>
                <a:srgbClr val="50606A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 cap="flat" cmpd="sng" algn="ctr">
                    <a:solidFill>
                      <a:schemeClr val="accent1"/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50606A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89" name="circle">
                <a:extLst>
                  <a:ext uri="{FF2B5EF4-FFF2-40B4-BE49-F238E27FC236}">
                    <a16:creationId xmlns:a16="http://schemas.microsoft.com/office/drawing/2014/main" id="{E26C7C7D-247F-8929-6D2D-CB606E81B39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5689"/>
                </a:solidFill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62B2607-B337-9A9B-598B-3AB2E0CB52B6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5202568" y="3277241"/>
              <a:ext cx="348169" cy="348170"/>
              <a:chOff x="6096000" y="3429000"/>
              <a:chExt cx="254000" cy="254000"/>
            </a:xfrm>
          </p:grpSpPr>
          <p:sp>
            <p:nvSpPr>
              <p:cNvPr id="91" name="background">
                <a:extLst>
                  <a:ext uri="{FF2B5EF4-FFF2-40B4-BE49-F238E27FC236}">
                    <a16:creationId xmlns:a16="http://schemas.microsoft.com/office/drawing/2014/main" id="{3D520DF3-BC00-6E54-8B11-FBF9FE896AF8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92" name="arc">
                <a:extLst>
                  <a:ext uri="{FF2B5EF4-FFF2-40B4-BE49-F238E27FC236}">
                    <a16:creationId xmlns:a16="http://schemas.microsoft.com/office/drawing/2014/main" id="{D9E3A9B4-F3C3-0D9A-199D-A4707EDFEFB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arc">
                <a:avLst>
                  <a:gd name="adj1" fmla="val 16200000"/>
                  <a:gd name="adj2" fmla="val 18019460"/>
                </a:avLst>
              </a:prstGeom>
              <a:solidFill>
                <a:srgbClr val="50606A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 cap="flat" cmpd="sng" algn="ctr">
                    <a:solidFill>
                      <a:schemeClr val="accent1"/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50606A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93" name="circle">
                <a:extLst>
                  <a:ext uri="{FF2B5EF4-FFF2-40B4-BE49-F238E27FC236}">
                    <a16:creationId xmlns:a16="http://schemas.microsoft.com/office/drawing/2014/main" id="{EDB9AA2D-C2FA-A37A-8E73-3C0D564A824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54000" cy="2540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5689"/>
                </a:solidFill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5CDDBF5-CF71-0D33-A869-22CDBAF1DFBC}"/>
                </a:ext>
              </a:extLst>
            </p:cNvPr>
            <p:cNvSpPr txBox="1"/>
            <p:nvPr/>
          </p:nvSpPr>
          <p:spPr>
            <a:xfrm>
              <a:off x="3160321" y="3349682"/>
              <a:ext cx="1715539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التأثير</a:t>
              </a:r>
              <a:r>
                <a:rPr lang="ar-SA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 على أعمال المنظمة</a:t>
              </a:r>
              <a:r>
                <a:rPr lang="ar-JO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:</a:t>
              </a:r>
              <a:endParaRPr lang="en-US" sz="10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00BCC46-1F1B-C063-40CB-05349DCA0B35}"/>
                </a:ext>
              </a:extLst>
            </p:cNvPr>
            <p:cNvSpPr txBox="1"/>
            <p:nvPr/>
          </p:nvSpPr>
          <p:spPr>
            <a:xfrm>
              <a:off x="2736982" y="3349682"/>
              <a:ext cx="513020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عالي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D2F3907F-9841-E5EF-8B61-046C6E56DDA6}"/>
                </a:ext>
              </a:extLst>
            </p:cNvPr>
            <p:cNvSpPr/>
            <p:nvPr/>
          </p:nvSpPr>
          <p:spPr>
            <a:xfrm rot="10800000">
              <a:off x="552756" y="3296653"/>
              <a:ext cx="260089" cy="348170"/>
            </a:xfrm>
            <a:prstGeom prst="triangle">
              <a:avLst>
                <a:gd name="adj" fmla="val 53449"/>
              </a:avLst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EA321C2-4D99-7766-4A70-0BFD5DE36AE7}"/>
                </a:ext>
              </a:extLst>
            </p:cNvPr>
            <p:cNvSpPr txBox="1"/>
            <p:nvPr/>
          </p:nvSpPr>
          <p:spPr>
            <a:xfrm>
              <a:off x="1838749" y="3349682"/>
              <a:ext cx="609887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متوسط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540E8C6-2986-F5A4-AC3F-DDB2E37EB39C}"/>
                </a:ext>
              </a:extLst>
            </p:cNvPr>
            <p:cNvSpPr txBox="1"/>
            <p:nvPr/>
          </p:nvSpPr>
          <p:spPr>
            <a:xfrm>
              <a:off x="705883" y="3349682"/>
              <a:ext cx="654462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منخفض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8F6C5BA0-3D67-41C6-B86F-FB466255D7AF}"/>
                </a:ext>
              </a:extLst>
            </p:cNvPr>
            <p:cNvSpPr/>
            <p:nvPr/>
          </p:nvSpPr>
          <p:spPr>
            <a:xfrm>
              <a:off x="2555920" y="3296650"/>
              <a:ext cx="260089" cy="348170"/>
            </a:xfrm>
            <a:prstGeom prst="triangle">
              <a:avLst>
                <a:gd name="adj" fmla="val 53449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C2F2ED8-3DDB-1AC1-B6DD-FCADFCD5B712}"/>
                </a:ext>
              </a:extLst>
            </p:cNvPr>
            <p:cNvSpPr txBox="1"/>
            <p:nvPr/>
          </p:nvSpPr>
          <p:spPr>
            <a:xfrm>
              <a:off x="2736982" y="3349682"/>
              <a:ext cx="513020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عالي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A10E1C2-BF32-4E0F-49E4-24BD0B57B1BD}"/>
                </a:ext>
              </a:extLst>
            </p:cNvPr>
            <p:cNvGrpSpPr/>
            <p:nvPr/>
          </p:nvGrpSpPr>
          <p:grpSpPr>
            <a:xfrm>
              <a:off x="1478317" y="3283486"/>
              <a:ext cx="374494" cy="374498"/>
              <a:chOff x="3426956" y="6558266"/>
              <a:chExt cx="273205" cy="273207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68E2FCB-4219-F3DA-3BB3-DB5957BD0D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6956" y="6558266"/>
                <a:ext cx="273205" cy="273205"/>
              </a:xfrm>
              <a:prstGeom prst="ellipse">
                <a:avLst/>
              </a:prstGeom>
              <a:solidFill>
                <a:srgbClr val="B3D2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27432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rPr>
                  <a:t>~</a:t>
                </a:r>
                <a:endParaRPr kumimoji="0" lang="ar-SA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88FB1EC-CEA0-0CED-CD18-4877E6DE0D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6956" y="6558268"/>
                <a:ext cx="273205" cy="273205"/>
              </a:xfrm>
              <a:prstGeom prst="ellipse">
                <a:avLst/>
              </a:prstGeom>
              <a:solidFill>
                <a:srgbClr val="B3D2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27432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rPr>
                  <a:t>~</a:t>
                </a:r>
                <a:endParaRPr kumimoji="0" lang="ar-SA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D43DFBC-9CB0-4771-6CEE-CBF910C26BC6}"/>
                </a:ext>
              </a:extLst>
            </p:cNvPr>
            <p:cNvSpPr txBox="1"/>
            <p:nvPr/>
          </p:nvSpPr>
          <p:spPr>
            <a:xfrm>
              <a:off x="1838749" y="3349682"/>
              <a:ext cx="609887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متوسط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290287E-39A1-E072-9433-EB245BC675B4}"/>
                </a:ext>
              </a:extLst>
            </p:cNvPr>
            <p:cNvSpPr txBox="1"/>
            <p:nvPr/>
          </p:nvSpPr>
          <p:spPr>
            <a:xfrm>
              <a:off x="5556958" y="3294265"/>
              <a:ext cx="1402893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تواصل في مناسبات قليلة جدا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540BA0-F99C-B865-80A0-869B9B92C783}"/>
                </a:ext>
              </a:extLst>
            </p:cNvPr>
            <p:cNvGrpSpPr/>
            <p:nvPr/>
          </p:nvGrpSpPr>
          <p:grpSpPr>
            <a:xfrm>
              <a:off x="8999619" y="3277238"/>
              <a:ext cx="348169" cy="348170"/>
              <a:chOff x="8892463" y="6540161"/>
              <a:chExt cx="254000" cy="254000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E7E9E2F2-49E8-16FE-3DA4-65FC680BD769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>
              <a:xfrm>
                <a:off x="8892463" y="6540161"/>
                <a:ext cx="254000" cy="254000"/>
                <a:chOff x="6096000" y="3429000"/>
                <a:chExt cx="254000" cy="254000"/>
              </a:xfrm>
            </p:grpSpPr>
            <p:sp>
              <p:nvSpPr>
                <p:cNvPr id="109" name="background">
                  <a:extLst>
                    <a:ext uri="{FF2B5EF4-FFF2-40B4-BE49-F238E27FC236}">
                      <a16:creationId xmlns:a16="http://schemas.microsoft.com/office/drawing/2014/main" id="{3F193B1E-0B57-482C-0287-47ADCDD55BCF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254000" cy="2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endParaRPr>
                </a:p>
              </p:txBody>
            </p:sp>
            <p:sp>
              <p:nvSpPr>
                <p:cNvPr id="110" name="arc">
                  <a:extLst>
                    <a:ext uri="{FF2B5EF4-FFF2-40B4-BE49-F238E27FC236}">
                      <a16:creationId xmlns:a16="http://schemas.microsoft.com/office/drawing/2014/main" id="{B47C39C5-0732-7268-9430-F14871B21E66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254000" cy="254000"/>
                </a:xfrm>
                <a:prstGeom prst="arc">
                  <a:avLst>
                    <a:gd name="adj1" fmla="val 16200000"/>
                    <a:gd name="adj2" fmla="val 16025129"/>
                  </a:avLst>
                </a:prstGeom>
                <a:solidFill>
                  <a:srgbClr val="50606A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</a14:hiddenLine>
                  </a:ext>
                </a:extLst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0606A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endParaRPr>
                </a:p>
              </p:txBody>
            </p:sp>
            <p:sp>
              <p:nvSpPr>
                <p:cNvPr id="111" name="circle">
                  <a:extLst>
                    <a:ext uri="{FF2B5EF4-FFF2-40B4-BE49-F238E27FC236}">
                      <a16:creationId xmlns:a16="http://schemas.microsoft.com/office/drawing/2014/main" id="{EF45A082-80DD-4B5F-5A27-B64841F32B2C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254000" cy="254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005689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</a:extLst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ij TheSansArabic Plain" panose="02040503050201020203" pitchFamily="18" charset="-78"/>
                    <a:ea typeface="+mn-ea"/>
                    <a:cs typeface="Bahij TheSansArabic Plain" panose="02040503050201020203" pitchFamily="18" charset="-78"/>
                  </a:endParaRPr>
                </a:p>
              </p:txBody>
            </p:sp>
          </p:grpSp>
          <p:sp>
            <p:nvSpPr>
              <p:cNvPr id="108" name="circle">
                <a:extLst>
                  <a:ext uri="{FF2B5EF4-FFF2-40B4-BE49-F238E27FC236}">
                    <a16:creationId xmlns:a16="http://schemas.microsoft.com/office/drawing/2014/main" id="{FB182DA1-7287-0D4F-E8EE-D3EEB61901F1}"/>
                  </a:ext>
                </a:extLst>
              </p:cNvPr>
              <p:cNvSpPr/>
              <p:nvPr/>
            </p:nvSpPr>
            <p:spPr>
              <a:xfrm>
                <a:off x="8892463" y="6540161"/>
                <a:ext cx="254000" cy="2540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5689"/>
                </a:solidFill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338AEA0-894A-02B6-608B-620A9E075D37}"/>
                </a:ext>
              </a:extLst>
            </p:cNvPr>
            <p:cNvSpPr txBox="1"/>
            <p:nvPr/>
          </p:nvSpPr>
          <p:spPr>
            <a:xfrm>
              <a:off x="7286558" y="3266934"/>
              <a:ext cx="1519217" cy="36878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تواصل </a:t>
              </a:r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متقطع وينحصر في </a:t>
              </a:r>
              <a:r>
                <a:rPr lang="ar-SA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أعمال</a:t>
              </a:r>
              <a:r>
                <a:rPr lang="ar-JO" sz="9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 محددة المدة</a:t>
              </a:r>
              <a:endParaRPr lang="en-US" sz="9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FB27E5F-8946-B984-EF8E-40B09F48CED8}"/>
                </a:ext>
              </a:extLst>
            </p:cNvPr>
            <p:cNvSpPr txBox="1"/>
            <p:nvPr/>
          </p:nvSpPr>
          <p:spPr>
            <a:xfrm>
              <a:off x="10609991" y="3294265"/>
              <a:ext cx="783951" cy="3141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ar-SA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التواصل</a:t>
              </a:r>
              <a:r>
                <a:rPr lang="ar-JO" sz="1000">
                  <a:solidFill>
                    <a:srgbClr val="50606A"/>
                  </a:solidFill>
                  <a:latin typeface="Bahij TheSansArabic Plain" panose="02040503050201020203" pitchFamily="18" charset="-78"/>
                  <a:cs typeface="Bahij TheSansArabic Plain" panose="02040503050201020203" pitchFamily="18" charset="-78"/>
                </a:rPr>
                <a:t>:</a:t>
              </a:r>
              <a:endParaRPr lang="en-US" sz="1000">
                <a:solidFill>
                  <a:srgbClr val="50606A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4654ADC-25CE-6F98-2CDB-22B0A754320C}"/>
                </a:ext>
              </a:extLst>
            </p:cNvPr>
            <p:cNvSpPr/>
            <p:nvPr/>
          </p:nvSpPr>
          <p:spPr>
            <a:xfrm>
              <a:off x="495416" y="3251838"/>
              <a:ext cx="2750563" cy="437796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7B182F2-2994-1735-E843-C1C2C8D50874}"/>
              </a:ext>
            </a:extLst>
          </p:cNvPr>
          <p:cNvGrpSpPr/>
          <p:nvPr/>
        </p:nvGrpSpPr>
        <p:grpSpPr>
          <a:xfrm>
            <a:off x="554599" y="1987933"/>
            <a:ext cx="11141985" cy="1252351"/>
            <a:chOff x="554599" y="1888569"/>
            <a:chExt cx="11141985" cy="1252351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AFB399D9-A5F5-B2BF-CD93-40969775FB41}"/>
                </a:ext>
              </a:extLst>
            </p:cNvPr>
            <p:cNvSpPr/>
            <p:nvPr/>
          </p:nvSpPr>
          <p:spPr>
            <a:xfrm>
              <a:off x="1339662" y="1888569"/>
              <a:ext cx="789160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50ECC290-76DD-AADE-D716-00928E7F3773}"/>
                </a:ext>
              </a:extLst>
            </p:cNvPr>
            <p:cNvSpPr/>
            <p:nvPr/>
          </p:nvSpPr>
          <p:spPr>
            <a:xfrm>
              <a:off x="554599" y="1888569"/>
              <a:ext cx="73898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386E396D-80AB-2769-A5CC-A352AC617AFF}"/>
                </a:ext>
              </a:extLst>
            </p:cNvPr>
            <p:cNvSpPr/>
            <p:nvPr/>
          </p:nvSpPr>
          <p:spPr>
            <a:xfrm>
              <a:off x="3833753" y="1888569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AB24CBAE-3B2D-D9EF-2EC6-1BE9427001AD}"/>
                </a:ext>
              </a:extLst>
            </p:cNvPr>
            <p:cNvSpPr/>
            <p:nvPr/>
          </p:nvSpPr>
          <p:spPr>
            <a:xfrm>
              <a:off x="7805526" y="1888569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7AAEC8E9-EC8F-CE98-FC10-123FFAA2C253}"/>
                </a:ext>
              </a:extLst>
            </p:cNvPr>
            <p:cNvSpPr/>
            <p:nvPr/>
          </p:nvSpPr>
          <p:spPr>
            <a:xfrm>
              <a:off x="5492608" y="1888569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JO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DD541667-E18E-9105-192E-FF217263415D}"/>
                </a:ext>
              </a:extLst>
            </p:cNvPr>
            <p:cNvSpPr/>
            <p:nvPr/>
          </p:nvSpPr>
          <p:spPr>
            <a:xfrm>
              <a:off x="10118444" y="1888569"/>
              <a:ext cx="84297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43D73873-823C-D434-98FB-6ACD6D7123E4}"/>
                </a:ext>
              </a:extLst>
            </p:cNvPr>
            <p:cNvSpPr/>
            <p:nvPr/>
          </p:nvSpPr>
          <p:spPr>
            <a:xfrm>
              <a:off x="11007499" y="1888569"/>
              <a:ext cx="689085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223AE8E-8C0E-C7E0-511A-2FD596F0B297}"/>
                </a:ext>
              </a:extLst>
            </p:cNvPr>
            <p:cNvSpPr/>
            <p:nvPr/>
          </p:nvSpPr>
          <p:spPr>
            <a:xfrm>
              <a:off x="2174898" y="1888569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CE23713-14E5-F8CE-8C3A-BB4A41E399E4}"/>
              </a:ext>
            </a:extLst>
          </p:cNvPr>
          <p:cNvGrpSpPr/>
          <p:nvPr/>
        </p:nvGrpSpPr>
        <p:grpSpPr>
          <a:xfrm>
            <a:off x="554599" y="894177"/>
            <a:ext cx="11141985" cy="918726"/>
            <a:chOff x="554599" y="894177"/>
            <a:chExt cx="11141985" cy="918726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8A06030C-E995-B218-8BB2-72C51256863B}"/>
                </a:ext>
              </a:extLst>
            </p:cNvPr>
            <p:cNvSpPr/>
            <p:nvPr/>
          </p:nvSpPr>
          <p:spPr>
            <a:xfrm>
              <a:off x="1339662" y="894177"/>
              <a:ext cx="789160" cy="918724"/>
            </a:xfrm>
            <a:prstGeom prst="roundRect">
              <a:avLst>
                <a:gd name="adj" fmla="val 5094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التواصل</a:t>
              </a:r>
              <a:endParaRPr kumimoji="0" lang="ar-SA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83F1DEB0-94F0-8D59-703D-522A393AEDF8}"/>
                </a:ext>
              </a:extLst>
            </p:cNvPr>
            <p:cNvSpPr/>
            <p:nvPr/>
          </p:nvSpPr>
          <p:spPr>
            <a:xfrm>
              <a:off x="554599" y="894177"/>
              <a:ext cx="738987" cy="918724"/>
            </a:xfrm>
            <a:prstGeom prst="roundRect">
              <a:avLst>
                <a:gd name="adj" fmla="val 5094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التأثير</a:t>
              </a:r>
              <a:endParaRPr kumimoji="0" lang="ar-SA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9E08FCD6-DBA4-6BFC-6FA4-D1CD7F809073}"/>
                </a:ext>
              </a:extLst>
            </p:cNvPr>
            <p:cNvSpPr/>
            <p:nvPr/>
          </p:nvSpPr>
          <p:spPr>
            <a:xfrm>
              <a:off x="3833753" y="894177"/>
              <a:ext cx="1612779" cy="918724"/>
            </a:xfrm>
            <a:prstGeom prst="roundRect">
              <a:avLst>
                <a:gd name="adj" fmla="val 5094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أبرز المرئيات والتحديات</a:t>
              </a: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5EEBDB1E-46E2-1001-73AE-5C2C12DB8455}"/>
                </a:ext>
              </a:extLst>
            </p:cNvPr>
            <p:cNvSpPr/>
            <p:nvPr/>
          </p:nvSpPr>
          <p:spPr>
            <a:xfrm>
              <a:off x="5498370" y="894178"/>
              <a:ext cx="4568236" cy="398692"/>
            </a:xfrm>
            <a:prstGeom prst="roundRect">
              <a:avLst>
                <a:gd name="adj" fmla="val 11739"/>
              </a:avLst>
            </a:prstGeom>
            <a:solidFill>
              <a:srgbClr val="00B5A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التفاعلات</a:t>
              </a: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6C256DF5-F401-F422-F73B-AF5525021953}"/>
                </a:ext>
              </a:extLst>
            </p:cNvPr>
            <p:cNvSpPr/>
            <p:nvPr/>
          </p:nvSpPr>
          <p:spPr>
            <a:xfrm>
              <a:off x="5492608" y="1327540"/>
              <a:ext cx="2266842" cy="485363"/>
            </a:xfrm>
            <a:prstGeom prst="roundRect">
              <a:avLst>
                <a:gd name="adj" fmla="val 9643"/>
              </a:avLst>
            </a:prstGeom>
            <a:solidFill>
              <a:srgbClr val="00B5A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من المنظمة للجهة 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E7049C36-7CD4-BD07-ABA3-179C3606300C}"/>
                </a:ext>
              </a:extLst>
            </p:cNvPr>
            <p:cNvSpPr/>
            <p:nvPr/>
          </p:nvSpPr>
          <p:spPr>
            <a:xfrm>
              <a:off x="7805526" y="1327540"/>
              <a:ext cx="2266842" cy="485363"/>
            </a:xfrm>
            <a:prstGeom prst="roundRect">
              <a:avLst>
                <a:gd name="adj" fmla="val 9643"/>
              </a:avLst>
            </a:prstGeom>
            <a:solidFill>
              <a:srgbClr val="00B5A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من الجهة للمنظمة</a:t>
              </a: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164F638F-A577-DAFB-DC26-99631F43689A}"/>
                </a:ext>
              </a:extLst>
            </p:cNvPr>
            <p:cNvSpPr/>
            <p:nvPr/>
          </p:nvSpPr>
          <p:spPr>
            <a:xfrm>
              <a:off x="10118444" y="894178"/>
              <a:ext cx="842977" cy="918725"/>
            </a:xfrm>
            <a:prstGeom prst="roundRect">
              <a:avLst>
                <a:gd name="adj" fmla="val 5094"/>
              </a:avLst>
            </a:prstGeom>
            <a:solidFill>
              <a:srgbClr val="006C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أصحاب المصلحة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825D3A9A-C688-B7D5-915D-C0363307A7A7}"/>
                </a:ext>
              </a:extLst>
            </p:cNvPr>
            <p:cNvSpPr/>
            <p:nvPr/>
          </p:nvSpPr>
          <p:spPr>
            <a:xfrm>
              <a:off x="11007499" y="894178"/>
              <a:ext cx="689085" cy="918725"/>
            </a:xfrm>
            <a:prstGeom prst="roundRect">
              <a:avLst>
                <a:gd name="adj" fmla="val 5094"/>
              </a:avLst>
            </a:prstGeom>
            <a:solidFill>
              <a:srgbClr val="B7A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التصنيف الرئيسي</a:t>
              </a: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D0BA73E8-B3B3-4CF7-6419-F83917489007}"/>
                </a:ext>
              </a:extLst>
            </p:cNvPr>
            <p:cNvSpPr/>
            <p:nvPr/>
          </p:nvSpPr>
          <p:spPr>
            <a:xfrm>
              <a:off x="2174898" y="894177"/>
              <a:ext cx="1612779" cy="918724"/>
            </a:xfrm>
            <a:prstGeom prst="roundRect">
              <a:avLst>
                <a:gd name="adj" fmla="val 5094"/>
              </a:avLst>
            </a:prstGeom>
            <a:solidFill>
              <a:srgbClr val="00B5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ea"/>
                  <a:cs typeface="Bahij TheSansArabic Plain" panose="02040503050201020203" pitchFamily="18" charset="-78"/>
                </a:rPr>
                <a:t>آلية المحافظة على العلاقة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5EB2491-5003-9FA7-291A-7401C8D1CC41}"/>
              </a:ext>
            </a:extLst>
          </p:cNvPr>
          <p:cNvGrpSpPr/>
          <p:nvPr/>
        </p:nvGrpSpPr>
        <p:grpSpPr>
          <a:xfrm>
            <a:off x="554599" y="3415314"/>
            <a:ext cx="11141985" cy="1252351"/>
            <a:chOff x="554599" y="3238764"/>
            <a:chExt cx="11141985" cy="1252351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2FC42D61-037D-048C-F238-708D541CC83D}"/>
                </a:ext>
              </a:extLst>
            </p:cNvPr>
            <p:cNvSpPr/>
            <p:nvPr/>
          </p:nvSpPr>
          <p:spPr>
            <a:xfrm>
              <a:off x="1339662" y="3238764"/>
              <a:ext cx="789160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9BE76116-B41D-03F3-27DE-2CC30BDB1055}"/>
                </a:ext>
              </a:extLst>
            </p:cNvPr>
            <p:cNvSpPr/>
            <p:nvPr/>
          </p:nvSpPr>
          <p:spPr>
            <a:xfrm>
              <a:off x="554599" y="3238764"/>
              <a:ext cx="73898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F3C96519-9A4F-5AC5-61F7-8CC1F55E4B98}"/>
                </a:ext>
              </a:extLst>
            </p:cNvPr>
            <p:cNvSpPr/>
            <p:nvPr/>
          </p:nvSpPr>
          <p:spPr>
            <a:xfrm>
              <a:off x="3833753" y="3238764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F4F5FAB4-665D-4A8B-54E0-7E7E6D29A90A}"/>
                </a:ext>
              </a:extLst>
            </p:cNvPr>
            <p:cNvSpPr/>
            <p:nvPr/>
          </p:nvSpPr>
          <p:spPr>
            <a:xfrm>
              <a:off x="7805526" y="3238764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7EBB3866-D16C-A068-9820-A9402756F06A}"/>
                </a:ext>
              </a:extLst>
            </p:cNvPr>
            <p:cNvSpPr/>
            <p:nvPr/>
          </p:nvSpPr>
          <p:spPr>
            <a:xfrm>
              <a:off x="5492608" y="3238764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JO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13B81316-2232-6E4A-D0DD-19D3763B193F}"/>
                </a:ext>
              </a:extLst>
            </p:cNvPr>
            <p:cNvSpPr/>
            <p:nvPr/>
          </p:nvSpPr>
          <p:spPr>
            <a:xfrm>
              <a:off x="10118444" y="3238764"/>
              <a:ext cx="84297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D7EF9B53-7F03-A8BB-C0F1-011BDF78F93B}"/>
                </a:ext>
              </a:extLst>
            </p:cNvPr>
            <p:cNvSpPr/>
            <p:nvPr/>
          </p:nvSpPr>
          <p:spPr>
            <a:xfrm>
              <a:off x="11007499" y="3238764"/>
              <a:ext cx="689085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200255B8-6410-3942-5236-B32A814B222C}"/>
                </a:ext>
              </a:extLst>
            </p:cNvPr>
            <p:cNvSpPr/>
            <p:nvPr/>
          </p:nvSpPr>
          <p:spPr>
            <a:xfrm>
              <a:off x="2174898" y="3238764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3AFBFBC-CCB1-2823-EC36-FE2BCD360A02}"/>
              </a:ext>
            </a:extLst>
          </p:cNvPr>
          <p:cNvGrpSpPr/>
          <p:nvPr/>
        </p:nvGrpSpPr>
        <p:grpSpPr>
          <a:xfrm>
            <a:off x="554599" y="4842695"/>
            <a:ext cx="11141985" cy="1252351"/>
            <a:chOff x="554599" y="3238764"/>
            <a:chExt cx="11141985" cy="1252351"/>
          </a:xfrm>
        </p:grpSpPr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AE03B2E5-4D8A-463D-E1E2-74E20C059877}"/>
                </a:ext>
              </a:extLst>
            </p:cNvPr>
            <p:cNvSpPr/>
            <p:nvPr/>
          </p:nvSpPr>
          <p:spPr>
            <a:xfrm>
              <a:off x="1339662" y="3238764"/>
              <a:ext cx="789160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4FEDB128-8E0F-D60A-9971-01BB8C0867AF}"/>
                </a:ext>
              </a:extLst>
            </p:cNvPr>
            <p:cNvSpPr/>
            <p:nvPr/>
          </p:nvSpPr>
          <p:spPr>
            <a:xfrm>
              <a:off x="554599" y="3238764"/>
              <a:ext cx="73898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A5A086F9-5394-799B-E717-2D58BE43D58E}"/>
                </a:ext>
              </a:extLst>
            </p:cNvPr>
            <p:cNvSpPr/>
            <p:nvPr/>
          </p:nvSpPr>
          <p:spPr>
            <a:xfrm>
              <a:off x="3833753" y="3238764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CF01165B-8F79-E4CF-9A52-16E130321F4B}"/>
                </a:ext>
              </a:extLst>
            </p:cNvPr>
            <p:cNvSpPr/>
            <p:nvPr/>
          </p:nvSpPr>
          <p:spPr>
            <a:xfrm>
              <a:off x="7805526" y="3238764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C7155DF9-8ADE-B9D3-A839-DBCFCCB61979}"/>
                </a:ext>
              </a:extLst>
            </p:cNvPr>
            <p:cNvSpPr/>
            <p:nvPr/>
          </p:nvSpPr>
          <p:spPr>
            <a:xfrm>
              <a:off x="5492608" y="3238764"/>
              <a:ext cx="2266842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JO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5C71EFA5-50C0-FDCD-6792-D99C16166275}"/>
                </a:ext>
              </a:extLst>
            </p:cNvPr>
            <p:cNvSpPr/>
            <p:nvPr/>
          </p:nvSpPr>
          <p:spPr>
            <a:xfrm>
              <a:off x="10118444" y="3238764"/>
              <a:ext cx="842977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16E5DB23-EE03-DDA2-8E3F-322049BC6DC0}"/>
                </a:ext>
              </a:extLst>
            </p:cNvPr>
            <p:cNvSpPr/>
            <p:nvPr/>
          </p:nvSpPr>
          <p:spPr>
            <a:xfrm>
              <a:off x="11007499" y="3238764"/>
              <a:ext cx="689085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14ADB351-8F55-2D29-B0F5-D8F78DEE1FB7}"/>
                </a:ext>
              </a:extLst>
            </p:cNvPr>
            <p:cNvSpPr/>
            <p:nvPr/>
          </p:nvSpPr>
          <p:spPr>
            <a:xfrm>
              <a:off x="2174898" y="3238764"/>
              <a:ext cx="1612779" cy="1252351"/>
            </a:xfrm>
            <a:prstGeom prst="roundRect">
              <a:avLst>
                <a:gd name="adj" fmla="val 5465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tlCol="0" anchor="ctr"/>
            <a:lstStyle/>
            <a:p>
              <a:pPr marL="171450" marR="0" lvl="0" indent="-17145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ar-SA" sz="1100" b="0" i="0" u="none" strike="noStrike" kern="0" cap="none" spc="0" normalizeH="0" baseline="0" noProof="0">
                <a:ln>
                  <a:noFill/>
                </a:ln>
                <a:solidFill>
                  <a:srgbClr val="50606A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7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8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0CD3074-F186-0134-68E6-E07B15DC968A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/>
              <a:t>سلسلة القيمة</a:t>
            </a:r>
            <a:endParaRPr lang="en-SA" sz="20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0DDC6-7DD6-AB93-BE5B-BD714902F6DA}"/>
              </a:ext>
            </a:extLst>
          </p:cNvPr>
          <p:cNvCxnSpPr>
            <a:cxnSpLocks/>
          </p:cNvCxnSpPr>
          <p:nvPr/>
        </p:nvCxnSpPr>
        <p:spPr>
          <a:xfrm flipH="1">
            <a:off x="767401" y="3527538"/>
            <a:ext cx="10552600" cy="0"/>
          </a:xfrm>
          <a:prstGeom prst="line">
            <a:avLst/>
          </a:prstGeom>
          <a:noFill/>
          <a:ln w="6350" cap="flat" cmpd="sng" algn="ctr">
            <a:solidFill>
              <a:srgbClr val="A9DF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8EEF76-3F02-2FC1-B64C-27A126725B07}"/>
              </a:ext>
            </a:extLst>
          </p:cNvPr>
          <p:cNvCxnSpPr>
            <a:cxnSpLocks/>
          </p:cNvCxnSpPr>
          <p:nvPr/>
        </p:nvCxnSpPr>
        <p:spPr>
          <a:xfrm flipH="1">
            <a:off x="767401" y="2013203"/>
            <a:ext cx="10552600" cy="8230"/>
          </a:xfrm>
          <a:prstGeom prst="line">
            <a:avLst/>
          </a:prstGeom>
          <a:noFill/>
          <a:ln w="6350" cap="flat" cmpd="sng" algn="ctr">
            <a:solidFill>
              <a:srgbClr val="A9DF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FD41960-3CEF-4265-1DCC-5C12FDD8BA07}"/>
              </a:ext>
            </a:extLst>
          </p:cNvPr>
          <p:cNvGrpSpPr/>
          <p:nvPr/>
        </p:nvGrpSpPr>
        <p:grpSpPr>
          <a:xfrm>
            <a:off x="501439" y="1021219"/>
            <a:ext cx="11139405" cy="792415"/>
            <a:chOff x="501439" y="1288343"/>
            <a:chExt cx="11139405" cy="79241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5DBC03-F662-79E4-E936-64589F267101}"/>
                </a:ext>
              </a:extLst>
            </p:cNvPr>
            <p:cNvSpPr/>
            <p:nvPr/>
          </p:nvSpPr>
          <p:spPr>
            <a:xfrm>
              <a:off x="10277949" y="1288343"/>
              <a:ext cx="1362895" cy="635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200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Neo Sans Arabic" panose="020B0504030504040204" pitchFamily="34" charset="-78"/>
                  <a:ea typeface="+mn-ea"/>
                  <a:cs typeface="+mj-cs"/>
                </a:rPr>
                <a:t>المستوى الأول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2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o Sans Arabic" panose="020B0504030504040204" pitchFamily="34" charset="-78"/>
                  <a:ea typeface="+mn-ea"/>
                  <a:cs typeface="+mj-cs"/>
                </a:rPr>
                <a:t>سلسلة القيمة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eo Sans Arabic" panose="020B0504030504040204" pitchFamily="34" charset="-78"/>
                <a:ea typeface="+mn-ea"/>
                <a:cs typeface="+mj-cs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BBB67884-5985-782A-7E8C-A0B503AA1B67}"/>
                </a:ext>
              </a:extLst>
            </p:cNvPr>
            <p:cNvSpPr/>
            <p:nvPr/>
          </p:nvSpPr>
          <p:spPr>
            <a:xfrm>
              <a:off x="9164306" y="1346084"/>
              <a:ext cx="584467" cy="734674"/>
            </a:xfrm>
            <a:prstGeom prst="triangle">
              <a:avLst/>
            </a:prstGeom>
            <a:solidFill>
              <a:srgbClr val="B2B2B2">
                <a:lumMod val="20000"/>
                <a:lumOff val="80000"/>
              </a:srgbClr>
            </a:solidFill>
            <a:ln w="190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1"/>
              <a:r>
                <a:rPr lang="en-US" kern="0">
                  <a:solidFill>
                    <a:srgbClr val="73A1D3"/>
                  </a:solidFill>
                  <a:cs typeface="Bahij TheSansArabic Plain"/>
                </a:rPr>
                <a:t>I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60FF9EC8-E459-F3A4-8937-4DED651A22DA}"/>
                </a:ext>
              </a:extLst>
            </p:cNvPr>
            <p:cNvSpPr/>
            <p:nvPr/>
          </p:nvSpPr>
          <p:spPr>
            <a:xfrm rot="10800000" flipV="1">
              <a:off x="3513523" y="1346084"/>
              <a:ext cx="2437730" cy="734674"/>
            </a:xfrm>
            <a:prstGeom prst="chevr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600">
                <a:solidFill>
                  <a:prstClr val="white"/>
                </a:solidFill>
                <a:latin typeface="Poppins"/>
                <a:cs typeface="+mj-cs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33A14FA5-5732-F28D-F3A4-EBD68C8C04D9}"/>
                </a:ext>
              </a:extLst>
            </p:cNvPr>
            <p:cNvSpPr/>
            <p:nvPr/>
          </p:nvSpPr>
          <p:spPr>
            <a:xfrm flipH="1">
              <a:off x="501439" y="1346084"/>
              <a:ext cx="3067364" cy="734674"/>
            </a:xfrm>
            <a:prstGeom prst="chevr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600">
                <a:solidFill>
                  <a:prstClr val="white"/>
                </a:solidFill>
                <a:latin typeface="Poppins"/>
                <a:cs typeface="+mj-cs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4B9D553C-57E0-5C5D-1F84-F254D51B1272}"/>
                </a:ext>
              </a:extLst>
            </p:cNvPr>
            <p:cNvSpPr/>
            <p:nvPr/>
          </p:nvSpPr>
          <p:spPr>
            <a:xfrm flipH="1">
              <a:off x="5892502" y="1346084"/>
              <a:ext cx="2327264" cy="734674"/>
            </a:xfrm>
            <a:prstGeom prst="homePlat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j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8FC339-A2DA-2295-B08A-F3A383552C57}"/>
              </a:ext>
            </a:extLst>
          </p:cNvPr>
          <p:cNvGrpSpPr/>
          <p:nvPr/>
        </p:nvGrpSpPr>
        <p:grpSpPr>
          <a:xfrm>
            <a:off x="520767" y="2221001"/>
            <a:ext cx="11169794" cy="1129786"/>
            <a:chOff x="520767" y="2461964"/>
            <a:chExt cx="11169794" cy="11297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749764-1572-AC72-152A-4DBA27A0B31E}"/>
                </a:ext>
              </a:extLst>
            </p:cNvPr>
            <p:cNvSpPr/>
            <p:nvPr/>
          </p:nvSpPr>
          <p:spPr>
            <a:xfrm>
              <a:off x="10075773" y="2709207"/>
              <a:ext cx="1614788" cy="635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200" b="0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Neo Sans Arabic" panose="020B0504030504040204" pitchFamily="34" charset="-78"/>
                  <a:ea typeface="+mn-ea"/>
                  <a:cs typeface="+mj-cs"/>
                </a:rPr>
                <a:t>المستوى الثاني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2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o Sans Arabic" panose="020B0504030504040204" pitchFamily="34" charset="-78"/>
                  <a:ea typeface="+mn-ea"/>
                  <a:cs typeface="+mj-cs"/>
                </a:rPr>
                <a:t>مجموعة الإجراءات</a:t>
              </a:r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7DCDF71E-4B44-1A36-9551-1D42983F5069}"/>
                </a:ext>
              </a:extLst>
            </p:cNvPr>
            <p:cNvSpPr/>
            <p:nvPr/>
          </p:nvSpPr>
          <p:spPr>
            <a:xfrm>
              <a:off x="8769946" y="2659520"/>
              <a:ext cx="1373189" cy="734674"/>
            </a:xfrm>
            <a:prstGeom prst="trapezoid">
              <a:avLst>
                <a:gd name="adj" fmla="val 51316"/>
              </a:avLst>
            </a:prstGeom>
            <a:solidFill>
              <a:srgbClr val="B2B2B2">
                <a:lumMod val="20000"/>
                <a:lumOff val="80000"/>
              </a:srgbClr>
            </a:solidFill>
            <a:ln w="19050" cap="flat" cmpd="sng" algn="ctr">
              <a:solidFill>
                <a:srgbClr val="3488B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kern="0">
                  <a:solidFill>
                    <a:srgbClr val="3488BD"/>
                  </a:solidFill>
                  <a:cs typeface="Bahij TheSansArabic Plain"/>
                </a:rPr>
                <a:t>II</a:t>
              </a:r>
            </a:p>
          </p:txBody>
        </p:sp>
        <p:sp>
          <p:nvSpPr>
            <p:cNvPr id="24" name="Arrow: Chevron 87">
              <a:extLst>
                <a:ext uri="{FF2B5EF4-FFF2-40B4-BE49-F238E27FC236}">
                  <a16:creationId xmlns:a16="http://schemas.microsoft.com/office/drawing/2014/main" id="{F885102D-C261-6CF7-6D92-0ED2187ECF6F}"/>
                </a:ext>
              </a:extLst>
            </p:cNvPr>
            <p:cNvSpPr/>
            <p:nvPr/>
          </p:nvSpPr>
          <p:spPr>
            <a:xfrm flipH="1">
              <a:off x="6035538" y="2461964"/>
              <a:ext cx="1049974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25" name="Arrow: Chevron 86">
              <a:extLst>
                <a:ext uri="{FF2B5EF4-FFF2-40B4-BE49-F238E27FC236}">
                  <a16:creationId xmlns:a16="http://schemas.microsoft.com/office/drawing/2014/main" id="{288B99BE-CAB3-F913-BFBA-00ABA0F703CF}"/>
                </a:ext>
              </a:extLst>
            </p:cNvPr>
            <p:cNvSpPr/>
            <p:nvPr/>
          </p:nvSpPr>
          <p:spPr>
            <a:xfrm rot="10800000" flipV="1">
              <a:off x="7169793" y="2461965"/>
              <a:ext cx="1049974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+mj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80CE949-A95A-26C6-756C-A24B7CA23750}"/>
                </a:ext>
              </a:extLst>
            </p:cNvPr>
            <p:cNvSpPr/>
            <p:nvPr/>
          </p:nvSpPr>
          <p:spPr>
            <a:xfrm flipH="1">
              <a:off x="3653085" y="2461964"/>
              <a:ext cx="709867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558F1AC-5ED3-5D1A-ED97-6763DEB26E97}"/>
                </a:ext>
              </a:extLst>
            </p:cNvPr>
            <p:cNvSpPr/>
            <p:nvPr/>
          </p:nvSpPr>
          <p:spPr>
            <a:xfrm flipH="1">
              <a:off x="5241386" y="2461964"/>
              <a:ext cx="709867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F6E1E6-66EF-B7DC-5E72-D999553D46FE}"/>
                </a:ext>
              </a:extLst>
            </p:cNvPr>
            <p:cNvSpPr/>
            <p:nvPr/>
          </p:nvSpPr>
          <p:spPr>
            <a:xfrm rot="10800000" flipV="1">
              <a:off x="4447236" y="2461965"/>
              <a:ext cx="709867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F0D313-A884-6943-4033-FF7C45ACAAC2}"/>
                </a:ext>
              </a:extLst>
            </p:cNvPr>
            <p:cNvSpPr/>
            <p:nvPr/>
          </p:nvSpPr>
          <p:spPr>
            <a:xfrm flipH="1">
              <a:off x="520767" y="2461964"/>
              <a:ext cx="958930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2DDA57-A6E1-6949-3DE7-0E54D89C3C0D}"/>
                </a:ext>
              </a:extLst>
            </p:cNvPr>
            <p:cNvSpPr/>
            <p:nvPr/>
          </p:nvSpPr>
          <p:spPr>
            <a:xfrm flipH="1">
              <a:off x="2440473" y="2461964"/>
              <a:ext cx="1128330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E6B3EE4-6BE4-2082-3E43-28446FDB94EE}"/>
                </a:ext>
              </a:extLst>
            </p:cNvPr>
            <p:cNvSpPr/>
            <p:nvPr/>
          </p:nvSpPr>
          <p:spPr>
            <a:xfrm flipH="1">
              <a:off x="1565572" y="2461964"/>
              <a:ext cx="790618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C413E2-AD20-047D-4344-05E99C25C56E}"/>
              </a:ext>
            </a:extLst>
          </p:cNvPr>
          <p:cNvGrpSpPr/>
          <p:nvPr/>
        </p:nvGrpSpPr>
        <p:grpSpPr>
          <a:xfrm>
            <a:off x="520767" y="3704289"/>
            <a:ext cx="11158572" cy="1129787"/>
            <a:chOff x="520767" y="4001429"/>
            <a:chExt cx="11158572" cy="11297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CA2C99-FB18-0FC1-65D2-0467A047BEE0}"/>
                </a:ext>
              </a:extLst>
            </p:cNvPr>
            <p:cNvSpPr/>
            <p:nvPr/>
          </p:nvSpPr>
          <p:spPr>
            <a:xfrm>
              <a:off x="10194306" y="4249392"/>
              <a:ext cx="1485033" cy="635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200" b="0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Neo Sans Arabic" panose="020B0504030504040204" pitchFamily="34" charset="-78"/>
                  <a:ea typeface="+mn-ea"/>
                  <a:cs typeface="+mj-cs"/>
                </a:rPr>
                <a:t>المستوى الثالث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2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o Sans Arabic" panose="020B0504030504040204" pitchFamily="34" charset="-78"/>
                  <a:ea typeface="+mn-ea"/>
                  <a:cs typeface="+mj-cs"/>
                </a:rPr>
                <a:t>الإجراءات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eo Sans Arabic" panose="020B0504030504040204" pitchFamily="34" charset="-78"/>
                <a:ea typeface="+mn-ea"/>
                <a:cs typeface="+mj-cs"/>
              </a:endParaRPr>
            </a:p>
          </p:txBody>
        </p:sp>
        <p:sp>
          <p:nvSpPr>
            <p:cNvPr id="26" name="Arrow: Chevron 86">
              <a:extLst>
                <a:ext uri="{FF2B5EF4-FFF2-40B4-BE49-F238E27FC236}">
                  <a16:creationId xmlns:a16="http://schemas.microsoft.com/office/drawing/2014/main" id="{4195B266-4B11-4768-5CEF-9F6E649370D8}"/>
                </a:ext>
              </a:extLst>
            </p:cNvPr>
            <p:cNvSpPr/>
            <p:nvPr/>
          </p:nvSpPr>
          <p:spPr>
            <a:xfrm rot="10800000" flipV="1">
              <a:off x="7169793" y="4001431"/>
              <a:ext cx="1049974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27" name="Arrow: Chevron 87">
              <a:extLst>
                <a:ext uri="{FF2B5EF4-FFF2-40B4-BE49-F238E27FC236}">
                  <a16:creationId xmlns:a16="http://schemas.microsoft.com/office/drawing/2014/main" id="{DD743B4C-BB0C-274C-7CDF-62F086B6911E}"/>
                </a:ext>
              </a:extLst>
            </p:cNvPr>
            <p:cNvSpPr/>
            <p:nvPr/>
          </p:nvSpPr>
          <p:spPr>
            <a:xfrm flipH="1">
              <a:off x="6035538" y="4001429"/>
              <a:ext cx="1049974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AC32290-0F6D-55D0-1254-B97AC5588E84}"/>
                </a:ext>
              </a:extLst>
            </p:cNvPr>
            <p:cNvSpPr/>
            <p:nvPr/>
          </p:nvSpPr>
          <p:spPr>
            <a:xfrm flipH="1">
              <a:off x="5241387" y="4001429"/>
              <a:ext cx="709867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091C74-F8EE-8BD6-009F-029C7E2D1E94}"/>
                </a:ext>
              </a:extLst>
            </p:cNvPr>
            <p:cNvSpPr/>
            <p:nvPr/>
          </p:nvSpPr>
          <p:spPr>
            <a:xfrm flipH="1">
              <a:off x="3653086" y="4001429"/>
              <a:ext cx="709867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0C30B3D-B101-AAA1-6337-11AD770DA9F5}"/>
                </a:ext>
              </a:extLst>
            </p:cNvPr>
            <p:cNvSpPr/>
            <p:nvPr/>
          </p:nvSpPr>
          <p:spPr>
            <a:xfrm rot="10800000" flipV="1">
              <a:off x="4447237" y="4001430"/>
              <a:ext cx="709867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E6181F-E7D3-0FFC-A08A-90E04213A3FC}"/>
                </a:ext>
              </a:extLst>
            </p:cNvPr>
            <p:cNvSpPr/>
            <p:nvPr/>
          </p:nvSpPr>
          <p:spPr>
            <a:xfrm flipH="1">
              <a:off x="520767" y="4001429"/>
              <a:ext cx="958930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EG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5979035-59F6-6F78-17F1-0E58BDAA39E7}"/>
                </a:ext>
              </a:extLst>
            </p:cNvPr>
            <p:cNvSpPr/>
            <p:nvPr/>
          </p:nvSpPr>
          <p:spPr>
            <a:xfrm flipH="1">
              <a:off x="2440473" y="4001429"/>
              <a:ext cx="1128330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BA6D608-C08B-6198-312C-D6B444D1B9BC}"/>
                </a:ext>
              </a:extLst>
            </p:cNvPr>
            <p:cNvSpPr/>
            <p:nvPr/>
          </p:nvSpPr>
          <p:spPr>
            <a:xfrm flipH="1">
              <a:off x="1563980" y="4001429"/>
              <a:ext cx="790618" cy="112978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50">
                <a:solidFill>
                  <a:schemeClr val="bg1"/>
                </a:solidFill>
                <a:latin typeface="Poppins"/>
                <a:cs typeface="+mj-cs"/>
              </a:endParaRPr>
            </a:p>
          </p:txBody>
        </p:sp>
        <p:sp>
          <p:nvSpPr>
            <p:cNvPr id="43" name="Trapezoid 42">
              <a:extLst>
                <a:ext uri="{FF2B5EF4-FFF2-40B4-BE49-F238E27FC236}">
                  <a16:creationId xmlns:a16="http://schemas.microsoft.com/office/drawing/2014/main" id="{1CDE4C90-1181-83F5-5C6F-AFC2A7941AA7}"/>
                </a:ext>
              </a:extLst>
            </p:cNvPr>
            <p:cNvSpPr/>
            <p:nvPr/>
          </p:nvSpPr>
          <p:spPr>
            <a:xfrm>
              <a:off x="8370425" y="4198985"/>
              <a:ext cx="2172230" cy="734674"/>
            </a:xfrm>
            <a:prstGeom prst="trapezoid">
              <a:avLst>
                <a:gd name="adj" fmla="val 52787"/>
              </a:avLst>
            </a:prstGeom>
            <a:solidFill>
              <a:srgbClr val="B2B2B2">
                <a:lumMod val="20000"/>
                <a:lumOff val="80000"/>
              </a:srgbClr>
            </a:solidFill>
            <a:ln w="19050" cap="flat" cmpd="sng" algn="ctr">
              <a:solidFill>
                <a:srgbClr val="46B7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en-US" kern="0">
                  <a:solidFill>
                    <a:srgbClr val="46B7A6"/>
                  </a:solidFill>
                  <a:cs typeface="Bahij TheSansArabic Plain"/>
                </a:rPr>
                <a:t>III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7EE3E0-71F5-DFF9-A595-AB57D460BC2D}"/>
              </a:ext>
            </a:extLst>
          </p:cNvPr>
          <p:cNvCxnSpPr>
            <a:cxnSpLocks/>
          </p:cNvCxnSpPr>
          <p:nvPr/>
        </p:nvCxnSpPr>
        <p:spPr>
          <a:xfrm flipH="1">
            <a:off x="767401" y="5010827"/>
            <a:ext cx="10552600" cy="0"/>
          </a:xfrm>
          <a:prstGeom prst="line">
            <a:avLst/>
          </a:prstGeom>
          <a:noFill/>
          <a:ln w="6350" cap="flat" cmpd="sng" algn="ctr">
            <a:solidFill>
              <a:srgbClr val="A9DF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90753F-879F-C939-1763-70542618AFF1}"/>
              </a:ext>
            </a:extLst>
          </p:cNvPr>
          <p:cNvGrpSpPr/>
          <p:nvPr/>
        </p:nvGrpSpPr>
        <p:grpSpPr>
          <a:xfrm>
            <a:off x="520767" y="5187578"/>
            <a:ext cx="11158572" cy="974699"/>
            <a:chOff x="520767" y="5280044"/>
            <a:chExt cx="11158572" cy="97469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581FBC2-F0C2-867F-8081-2C654FAE4E53}"/>
                </a:ext>
              </a:extLst>
            </p:cNvPr>
            <p:cNvSpPr/>
            <p:nvPr/>
          </p:nvSpPr>
          <p:spPr>
            <a:xfrm>
              <a:off x="10599190" y="5449743"/>
              <a:ext cx="1080149" cy="635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200" b="0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Neo Sans Arabic" panose="020B0504030504040204" pitchFamily="34" charset="-78"/>
                  <a:ea typeface="+mn-ea"/>
                  <a:cs typeface="+mj-cs"/>
                </a:rPr>
                <a:t>المستوى </a:t>
              </a:r>
              <a:r>
                <a:rPr lang="ar-SA" sz="1200" kern="0">
                  <a:solidFill>
                    <a:schemeClr val="accent3"/>
                  </a:solidFill>
                  <a:latin typeface="Neo Sans Arabic" panose="020B0504030504040204" pitchFamily="34" charset="-78"/>
                  <a:cs typeface="+mj-cs"/>
                </a:rPr>
                <a:t>الرابع</a:t>
              </a:r>
              <a:endParaRPr kumimoji="0" lang="ar-SA" sz="1200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Neo Sans Arabic" panose="020B0504030504040204" pitchFamily="34" charset="-78"/>
                <a:ea typeface="+mn-ea"/>
                <a:cs typeface="+mj-cs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2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o Sans Arabic" panose="020B0504030504040204" pitchFamily="34" charset="-78"/>
                  <a:ea typeface="+mn-ea"/>
                  <a:cs typeface="+mj-cs"/>
                </a:rPr>
                <a:t>الإجراءات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1200" kern="0">
                  <a:solidFill>
                    <a:prstClr val="white">
                      <a:lumMod val="50000"/>
                    </a:prstClr>
                  </a:solidFill>
                  <a:latin typeface="Neo Sans Arabic" panose="020B0504030504040204" pitchFamily="34" charset="-78"/>
                  <a:cs typeface="+mj-cs"/>
                </a:rPr>
                <a:t>الداعمة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eo Sans Arabic" panose="020B0504030504040204" pitchFamily="34" charset="-78"/>
                <a:ea typeface="+mn-ea"/>
                <a:cs typeface="+mj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131C1952-34D3-17D4-48D0-10F8813FEE42}"/>
                </a:ext>
              </a:extLst>
            </p:cNvPr>
            <p:cNvSpPr/>
            <p:nvPr/>
          </p:nvSpPr>
          <p:spPr>
            <a:xfrm>
              <a:off x="8027440" y="5400055"/>
              <a:ext cx="2863850" cy="734674"/>
            </a:xfrm>
            <a:prstGeom prst="trapezoid">
              <a:avLst>
                <a:gd name="adj" fmla="val 43279"/>
              </a:avLst>
            </a:prstGeom>
            <a:solidFill>
              <a:srgbClr val="B2B2B2">
                <a:lumMod val="20000"/>
                <a:lumOff val="80000"/>
              </a:srgbClr>
            </a:solidFill>
            <a:ln w="1905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kern="0">
                  <a:solidFill>
                    <a:schemeClr val="accent3"/>
                  </a:solidFill>
                  <a:cs typeface="Bahij TheSansArabic Plain"/>
                </a:rPr>
                <a:t>III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93CFB9-4EAA-6A72-66AF-3511282D1390}"/>
                </a:ext>
              </a:extLst>
            </p:cNvPr>
            <p:cNvGrpSpPr/>
            <p:nvPr/>
          </p:nvGrpSpPr>
          <p:grpSpPr>
            <a:xfrm>
              <a:off x="520767" y="5280044"/>
              <a:ext cx="7432504" cy="974699"/>
              <a:chOff x="520767" y="5395276"/>
              <a:chExt cx="7432504" cy="974699"/>
            </a:xfrm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435BF6F4-6A8A-796E-F5DE-9EB1950B7129}"/>
                  </a:ext>
                </a:extLst>
              </p:cNvPr>
              <p:cNvSpPr/>
              <p:nvPr/>
            </p:nvSpPr>
            <p:spPr>
              <a:xfrm flipH="1">
                <a:off x="520767" y="5395276"/>
                <a:ext cx="7432504" cy="300326"/>
              </a:xfrm>
              <a:prstGeom prst="chevr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numCol="1" rtlCol="1" anchor="ctr"/>
              <a:lstStyle/>
              <a:p>
                <a:pPr marR="0" lvl="0" algn="ct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ar-SA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s"/>
                  <a:ea typeface="+mn-ea"/>
                  <a:cs typeface="+mj-cs"/>
                </a:endParaRPr>
              </a:p>
            </p:txBody>
          </p:sp>
          <p:sp>
            <p:nvSpPr>
              <p:cNvPr id="47" name="Arrow: Chevron 46">
                <a:extLst>
                  <a:ext uri="{FF2B5EF4-FFF2-40B4-BE49-F238E27FC236}">
                    <a16:creationId xmlns:a16="http://schemas.microsoft.com/office/drawing/2014/main" id="{8D79A53F-1AFF-E400-B042-1CDEF11A9B99}"/>
                  </a:ext>
                </a:extLst>
              </p:cNvPr>
              <p:cNvSpPr/>
              <p:nvPr/>
            </p:nvSpPr>
            <p:spPr>
              <a:xfrm flipH="1">
                <a:off x="520767" y="5732463"/>
                <a:ext cx="7432504" cy="300326"/>
              </a:xfrm>
              <a:prstGeom prst="chevr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numCol="1" rtlCol="1" anchor="ctr"/>
              <a:lstStyle/>
              <a:p>
                <a:pPr algn="ctr" rtl="1">
                  <a:lnSpc>
                    <a:spcPct val="150000"/>
                  </a:lnSpc>
                </a:pPr>
                <a:endParaRPr lang="ar-SA" sz="800">
                  <a:solidFill>
                    <a:schemeClr val="bg1"/>
                  </a:solidFill>
                  <a:latin typeface="Poppins"/>
                  <a:cs typeface="+mj-cs"/>
                </a:endParaRPr>
              </a:p>
            </p:txBody>
          </p:sp>
          <p:sp>
            <p:nvSpPr>
              <p:cNvPr id="48" name="Arrow: Chevron 47">
                <a:extLst>
                  <a:ext uri="{FF2B5EF4-FFF2-40B4-BE49-F238E27FC236}">
                    <a16:creationId xmlns:a16="http://schemas.microsoft.com/office/drawing/2014/main" id="{58FCC20B-08F2-F92E-A9AB-19C4583058AF}"/>
                  </a:ext>
                </a:extLst>
              </p:cNvPr>
              <p:cNvSpPr/>
              <p:nvPr/>
            </p:nvSpPr>
            <p:spPr>
              <a:xfrm flipH="1">
                <a:off x="520767" y="6069649"/>
                <a:ext cx="7432504" cy="300326"/>
              </a:xfrm>
              <a:prstGeom prst="chevron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numCol="1" rtlCol="1" anchor="ctr"/>
              <a:lstStyle/>
              <a:p>
                <a:pPr algn="ctr" rtl="1">
                  <a:lnSpc>
                    <a:spcPct val="150000"/>
                  </a:lnSpc>
                </a:pPr>
                <a:endParaRPr lang="ar-SA" sz="800">
                  <a:solidFill>
                    <a:schemeClr val="bg1"/>
                  </a:solidFill>
                  <a:latin typeface="Poppins"/>
                  <a:cs typeface="+mj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936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9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0CD3074-F186-0134-68E6-E07B15DC968A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2000"/>
              <a:t>رسم إجراء</a:t>
            </a:r>
            <a:endParaRPr lang="en-SA" sz="20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004D12-631E-0F61-AD22-38FA2C831EAA}"/>
              </a:ext>
            </a:extLst>
          </p:cNvPr>
          <p:cNvSpPr/>
          <p:nvPr/>
        </p:nvSpPr>
        <p:spPr>
          <a:xfrm>
            <a:off x="10728699" y="999262"/>
            <a:ext cx="719666" cy="1702365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5CA0D7-3F53-0AC1-1FCC-05A3410ACFDF}"/>
              </a:ext>
            </a:extLst>
          </p:cNvPr>
          <p:cNvSpPr/>
          <p:nvPr/>
        </p:nvSpPr>
        <p:spPr>
          <a:xfrm>
            <a:off x="10728699" y="2747346"/>
            <a:ext cx="719666" cy="1702365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4A7854-F124-2187-E734-F20FB21D921A}"/>
              </a:ext>
            </a:extLst>
          </p:cNvPr>
          <p:cNvSpPr/>
          <p:nvPr/>
        </p:nvSpPr>
        <p:spPr>
          <a:xfrm>
            <a:off x="10728699" y="4495431"/>
            <a:ext cx="719666" cy="1702365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F9FE22-A99F-AF85-2192-6213841B7A2E}"/>
              </a:ext>
            </a:extLst>
          </p:cNvPr>
          <p:cNvSpPr/>
          <p:nvPr/>
        </p:nvSpPr>
        <p:spPr>
          <a:xfrm>
            <a:off x="672789" y="4495431"/>
            <a:ext cx="10775575" cy="1702365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B317EA-9D11-103A-D713-DA9292BD4F91}"/>
              </a:ext>
            </a:extLst>
          </p:cNvPr>
          <p:cNvSpPr/>
          <p:nvPr/>
        </p:nvSpPr>
        <p:spPr>
          <a:xfrm>
            <a:off x="672789" y="999261"/>
            <a:ext cx="10775575" cy="1702365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22FFF7-BD64-1F1A-AC67-7C9EE75AE9EE}"/>
              </a:ext>
            </a:extLst>
          </p:cNvPr>
          <p:cNvSpPr/>
          <p:nvPr/>
        </p:nvSpPr>
        <p:spPr>
          <a:xfrm>
            <a:off x="672789" y="2747345"/>
            <a:ext cx="10775575" cy="1702365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8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a217a20-c3b4-4b1d-849d-7f7ed1dc0ac5"/>
  <p:tag name="EE4P_STYLE_NAME" val="Strategic Gears AR Style"/>
  <p:tag name="EE4P_SMART_ELEMENT" val="HarveyBall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5b6670&quot; name=&quot;Dark Grey&quot; /&gt;&lt;/colors&gt;&lt;/smartelem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a217a20-c3b4-4b1d-849d-7f7ed1dc0ac5"/>
  <p:tag name="EE4P_STYLE_NAME" val="Strategic Gears AR Style"/>
  <p:tag name="EE4P_SMART_ELEMENT" val="HarveyBall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5b6670&quot; name=&quot;Dark Grey&quot; /&gt;&lt;/colors&gt;&lt;/smartelemen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a217a20-c3b4-4b1d-849d-7f7ed1dc0ac5"/>
  <p:tag name="EE4P_STYLE_NAME" val="Strategic Gears AR Style"/>
  <p:tag name="EE4P_SMART_ELEMENT" val="HarveyBall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5b6670&quot; name=&quot;Dark Grey&quot; /&gt;&lt;/colors&gt;&lt;/smartelemen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a217a20-c3b4-4b1d-849d-7f7ed1dc0ac5"/>
  <p:tag name="EE4P_STYLE_NAME" val="Strategic Gears AR Style"/>
  <p:tag name="EE4P_SMART_ELEMENT" val="HarveyBall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5b6670&quot; name=&quot;Dark Grey&quot; /&gt;&lt;/colors&gt;&lt;/smartelemen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a217a20-c3b4-4b1d-849d-7f7ed1dc0ac5"/>
  <p:tag name="EE4P_STYLE_NAME" val="Strategic Gears AR Style"/>
  <p:tag name="EE4P_SMART_ELEMENT" val="HarveyBall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5b6670&quot; name=&quot;Dark Grey&quot; /&gt;&lt;/colors&gt;&lt;/smartelemen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a217a20-c3b4-4b1d-849d-7f7ed1dc0ac5"/>
  <p:tag name="EE4P_STYLE_NAME" val="Strategic Gears AR Style"/>
  <p:tag name="EE4P_SMART_ELEMENT" val="HarveyBall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5b6670&quot; name=&quot;Dark Grey&quot; /&gt;&lt;/colors&gt;&lt;/smartelement&gt;"/>
</p:tagLst>
</file>

<file path=ppt/theme/theme1.xml><?xml version="1.0" encoding="utf-8"?>
<a:theme xmlns:a="http://schemas.openxmlformats.org/drawingml/2006/main" name="Office Theme">
  <a:themeElements>
    <a:clrScheme name="NCNP">
      <a:dk1>
        <a:srgbClr val="095463"/>
      </a:dk1>
      <a:lt1>
        <a:srgbClr val="FFFFFF"/>
      </a:lt1>
      <a:dk2>
        <a:srgbClr val="000000"/>
      </a:dk2>
      <a:lt2>
        <a:srgbClr val="E7E6E6"/>
      </a:lt2>
      <a:accent1>
        <a:srgbClr val="095463"/>
      </a:accent1>
      <a:accent2>
        <a:srgbClr val="36B79F"/>
      </a:accent2>
      <a:accent3>
        <a:srgbClr val="437EC1"/>
      </a:accent3>
      <a:accent4>
        <a:srgbClr val="54BA65"/>
      </a:accent4>
      <a:accent5>
        <a:srgbClr val="E5E6E5"/>
      </a:accent5>
      <a:accent6>
        <a:srgbClr val="858585"/>
      </a:accent6>
      <a:hlink>
        <a:srgbClr val="0563C1"/>
      </a:hlink>
      <a:folHlink>
        <a:srgbClr val="954F72"/>
      </a:folHlink>
    </a:clrScheme>
    <a:fontScheme name="Custom 1">
      <a:majorFont>
        <a:latin typeface="Neo Sans Arabic Bold"/>
        <a:ea typeface=""/>
        <a:cs typeface="Neo Sans Arabic Bold"/>
      </a:majorFont>
      <a:minorFont>
        <a:latin typeface="Neo Sans Arabic"/>
        <a:ea typeface=""/>
        <a:cs typeface="Neo Sans Arab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917CD2C4C2C6CA419E5D9A5497549C21" ma:contentTypeVersion="0" ma:contentTypeDescription="إنشاء مستند جديد." ma:contentTypeScope="" ma:versionID="8519288d0dd2498e20f66ed6f76b31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ee63134b0e8826f005f5700fd9b6b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799278-2A1F-4B8C-815F-455F39A9A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973A85-21F8-4083-82CA-835FB13C5994}"/>
</file>

<file path=customXml/itemProps3.xml><?xml version="1.0" encoding="utf-8"?>
<ds:datastoreItem xmlns:ds="http://schemas.openxmlformats.org/officeDocument/2006/customXml" ds:itemID="{A54BF41C-67FD-45F7-B909-A88F943F2AFB}">
  <ds:schemaRefs>
    <ds:schemaRef ds:uri="http://schemas.microsoft.com/office/2006/metadata/properties"/>
    <ds:schemaRef ds:uri="http://www.w3.org/2000/xmlns/"/>
    <ds:schemaRef ds:uri="ae41d526-3c1f-4054-b9e0-7b37076a5949"/>
    <ds:schemaRef ds:uri="http://www.w3.org/2001/XMLSchema-instance"/>
    <ds:schemaRef ds:uri="http://schemas.microsoft.com/office/infopath/2007/PartnerControls"/>
    <ds:schemaRef ds:uri="f056c982-2665-4f8b-8532-88c17591ec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439</Words>
  <Application>Microsoft Office PowerPoint</Application>
  <PresentationFormat>شاشة عريضة</PresentationFormat>
  <Paragraphs>176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ABDALRAHMAN MOHAMED ALI MOHAMED</dc:creator>
  <cp:lastModifiedBy>مستخدم ضيف</cp:lastModifiedBy>
  <cp:revision>4</cp:revision>
  <dcterms:created xsi:type="dcterms:W3CDTF">2020-06-01T07:14:50Z</dcterms:created>
  <dcterms:modified xsi:type="dcterms:W3CDTF">2024-07-21T07:16:38Z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0x010100917CD2C4C2C6CA419E5D9A5497549C21</vt:lpwstr>
  </property>
  <property fmtid="{D5CDD505-2E9C-101B-9397-08002B2CF9AE}" pid="3" name="MediaServiceImageTags">
    <vt:lpwstr/>
  </property>
</Properties>
</file>